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8" r:id="rId4"/>
    <p:sldId id="265" r:id="rId5"/>
    <p:sldId id="272" r:id="rId6"/>
    <p:sldId id="260" r:id="rId7"/>
    <p:sldId id="268" r:id="rId8"/>
    <p:sldId id="266" r:id="rId9"/>
    <p:sldId id="262" r:id="rId10"/>
    <p:sldId id="271" r:id="rId11"/>
    <p:sldId id="270" r:id="rId12"/>
    <p:sldId id="261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274" autoAdjust="0"/>
  </p:normalViewPr>
  <p:slideViewPr>
    <p:cSldViewPr snapToGrid="0">
      <p:cViewPr varScale="1">
        <p:scale>
          <a:sx n="103" d="100"/>
          <a:sy n="103" d="100"/>
        </p:scale>
        <p:origin x="138" y="36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Blind Side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21</c:v>
                </c:pt>
                <c:pt idx="2">
                  <c:v>32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6F-4957-A11B-B2519B7F78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VR Side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25</c:v>
                </c:pt>
                <c:pt idx="1">
                  <c:v>66</c:v>
                </c:pt>
                <c:pt idx="2">
                  <c:v>91</c:v>
                </c:pt>
                <c:pt idx="3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6F-4957-A11B-B2519B7F78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7909176"/>
        <c:axId val="157911920"/>
      </c:barChart>
      <c:lineChart>
        <c:grouping val="standard"/>
        <c:varyColors val="0"/>
        <c:ser>
          <c:idx val="2"/>
          <c:order val="2"/>
          <c:tx>
            <c:strRef>
              <c:f>Sheet1!$E$1</c:f>
              <c:strCache>
                <c:ptCount val="1"/>
                <c:pt idx="0">
                  <c:v>Progress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15</c:v>
                </c:pt>
                <c:pt idx="1">
                  <c:v>49</c:v>
                </c:pt>
                <c:pt idx="2">
                  <c:v>72</c:v>
                </c:pt>
                <c:pt idx="3">
                  <c:v>120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96F-4957-A11B-B2519B7F78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7909176"/>
        <c:axId val="157911920"/>
      </c:lineChart>
      <c:catAx>
        <c:axId val="157909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911920"/>
        <c:crosses val="autoZero"/>
        <c:auto val="1"/>
        <c:lblAlgn val="ctr"/>
        <c:lblOffset val="100"/>
        <c:noMultiLvlLbl val="0"/>
      </c:catAx>
      <c:valAx>
        <c:axId val="157911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9091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05747F-C2B6-48F4-B230-931F3251F608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505937-A1D1-4FCF-B857-F28870C2B438}">
      <dgm:prSet phldrT="[Text]"/>
      <dgm:spPr/>
      <dgm:t>
        <a:bodyPr/>
        <a:lstStyle/>
        <a:p>
          <a:r>
            <a:rPr lang="en-US" dirty="0"/>
            <a:t>Performs Client Assessments</a:t>
          </a:r>
        </a:p>
      </dgm:t>
    </dgm:pt>
    <dgm:pt modelId="{C7132FAD-B185-4405-ABD4-A30DEAC13416}" type="parTrans" cxnId="{2577AF47-547F-47F7-A484-871FB3256470}">
      <dgm:prSet/>
      <dgm:spPr/>
      <dgm:t>
        <a:bodyPr/>
        <a:lstStyle/>
        <a:p>
          <a:endParaRPr lang="en-US"/>
        </a:p>
      </dgm:t>
    </dgm:pt>
    <dgm:pt modelId="{3B7DB6A5-4C5E-46B9-A357-36BB8E4D8D85}" type="sibTrans" cxnId="{2577AF47-547F-47F7-A484-871FB3256470}">
      <dgm:prSet/>
      <dgm:spPr/>
      <dgm:t>
        <a:bodyPr/>
        <a:lstStyle/>
        <a:p>
          <a:endParaRPr lang="en-US"/>
        </a:p>
      </dgm:t>
    </dgm:pt>
    <dgm:pt modelId="{754976FE-E4B0-4743-B453-0E44EC68399E}">
      <dgm:prSet phldrT="[Text]"/>
      <dgm:spPr/>
      <dgm:t>
        <a:bodyPr/>
        <a:lstStyle/>
        <a:p>
          <a:r>
            <a:rPr lang="en-US" dirty="0"/>
            <a:t>Assist our Clients with obtaining their employment goal</a:t>
          </a:r>
        </a:p>
      </dgm:t>
      <dgm:extLst>
        <a:ext uri="{E40237B7-FDA0-4F09-8148-C483321AD2D9}">
          <dgm14:cNvPr xmlns:dgm14="http://schemas.microsoft.com/office/drawing/2010/diagram" id="0" name="" descr="Vertical Bracket List" title="SmartArt"/>
        </a:ext>
      </dgm:extLst>
    </dgm:pt>
    <dgm:pt modelId="{4D9FEAA5-C005-491D-B43A-D4F62D2E4495}" type="parTrans" cxnId="{76698416-48B6-446C-BC4D-BBB529F863E9}">
      <dgm:prSet/>
      <dgm:spPr/>
      <dgm:t>
        <a:bodyPr/>
        <a:lstStyle/>
        <a:p>
          <a:endParaRPr lang="en-US"/>
        </a:p>
      </dgm:t>
    </dgm:pt>
    <dgm:pt modelId="{C2AD5ED6-AB5F-4192-9A90-DE66475C951C}" type="sibTrans" cxnId="{76698416-48B6-446C-BC4D-BBB529F863E9}">
      <dgm:prSet/>
      <dgm:spPr/>
      <dgm:t>
        <a:bodyPr/>
        <a:lstStyle/>
        <a:p>
          <a:endParaRPr lang="en-US"/>
        </a:p>
      </dgm:t>
    </dgm:pt>
    <dgm:pt modelId="{8129FD2A-3327-4A99-8DA3-3ED69C380BBF}">
      <dgm:prSet phldrT="[Text]"/>
      <dgm:spPr/>
      <dgm:t>
        <a:bodyPr/>
        <a:lstStyle/>
        <a:p>
          <a:r>
            <a:rPr lang="en-US" dirty="0"/>
            <a:t>Raise self-esteem in the pursuit of that goal </a:t>
          </a:r>
        </a:p>
      </dgm:t>
    </dgm:pt>
    <dgm:pt modelId="{7DD5F013-3D04-49E8-82EB-A8639C5DF3F3}" type="parTrans" cxnId="{3CCD9ABD-CF95-40F9-A5E9-A867124D36C2}">
      <dgm:prSet/>
      <dgm:spPr/>
      <dgm:t>
        <a:bodyPr/>
        <a:lstStyle/>
        <a:p>
          <a:endParaRPr lang="en-US"/>
        </a:p>
      </dgm:t>
    </dgm:pt>
    <dgm:pt modelId="{A8260337-4981-49E0-A0A2-2BCA817F7F39}" type="sibTrans" cxnId="{3CCD9ABD-CF95-40F9-A5E9-A867124D36C2}">
      <dgm:prSet/>
      <dgm:spPr/>
      <dgm:t>
        <a:bodyPr/>
        <a:lstStyle/>
        <a:p>
          <a:endParaRPr lang="en-US"/>
        </a:p>
      </dgm:t>
    </dgm:pt>
    <dgm:pt modelId="{B1295C8C-8D1F-43C6-82C9-E9A0C9D69E91}">
      <dgm:prSet phldrT="[Text]"/>
      <dgm:spPr/>
      <dgm:t>
        <a:bodyPr/>
        <a:lstStyle/>
        <a:p>
          <a:r>
            <a:rPr lang="en-US" dirty="0"/>
            <a:t>Trainings and Job Search</a:t>
          </a:r>
        </a:p>
      </dgm:t>
    </dgm:pt>
    <dgm:pt modelId="{E5C704B0-DB8C-4E8C-A7B3-49A7A120BF7B}" type="parTrans" cxnId="{47137A9B-2AFD-43A1-BF60-A42D27E140F6}">
      <dgm:prSet/>
      <dgm:spPr/>
      <dgm:t>
        <a:bodyPr/>
        <a:lstStyle/>
        <a:p>
          <a:endParaRPr lang="en-US"/>
        </a:p>
      </dgm:t>
    </dgm:pt>
    <dgm:pt modelId="{8C31FF87-D786-498F-B4F8-FA4F5650B856}" type="sibTrans" cxnId="{47137A9B-2AFD-43A1-BF60-A42D27E140F6}">
      <dgm:prSet/>
      <dgm:spPr/>
      <dgm:t>
        <a:bodyPr/>
        <a:lstStyle/>
        <a:p>
          <a:endParaRPr lang="en-US"/>
        </a:p>
      </dgm:t>
    </dgm:pt>
    <dgm:pt modelId="{3DC9E84D-4109-41D9-B23B-CD33F63307C9}">
      <dgm:prSet phldrT="[Text]"/>
      <dgm:spPr/>
      <dgm:t>
        <a:bodyPr/>
        <a:lstStyle/>
        <a:p>
          <a:r>
            <a:rPr lang="en-US" dirty="0"/>
            <a:t>Job Readiness Training, Create Job Search Tools</a:t>
          </a:r>
        </a:p>
      </dgm:t>
    </dgm:pt>
    <dgm:pt modelId="{D44FDFB6-DCEB-482B-A44F-4AD4680B4845}" type="parTrans" cxnId="{7A48A55B-5522-4A42-ADC5-ACE0221D155E}">
      <dgm:prSet/>
      <dgm:spPr/>
      <dgm:t>
        <a:bodyPr/>
        <a:lstStyle/>
        <a:p>
          <a:endParaRPr lang="en-US"/>
        </a:p>
      </dgm:t>
    </dgm:pt>
    <dgm:pt modelId="{EF816448-0FE2-4DFA-B1FE-96F43A2497E4}" type="sibTrans" cxnId="{7A48A55B-5522-4A42-ADC5-ACE0221D155E}">
      <dgm:prSet/>
      <dgm:spPr/>
      <dgm:t>
        <a:bodyPr/>
        <a:lstStyle/>
        <a:p>
          <a:endParaRPr lang="en-US"/>
        </a:p>
      </dgm:t>
    </dgm:pt>
    <dgm:pt modelId="{398C4C62-02C4-4A91-B786-6B3C60549C0C}">
      <dgm:prSet phldrT="[Text]"/>
      <dgm:spPr/>
      <dgm:t>
        <a:bodyPr/>
        <a:lstStyle/>
        <a:p>
          <a:r>
            <a:rPr lang="en-US" dirty="0"/>
            <a:t>On the Job Training, Personal Social Adjustment </a:t>
          </a:r>
        </a:p>
      </dgm:t>
    </dgm:pt>
    <dgm:pt modelId="{710BAE6A-1D03-4BB0-8C25-75B698134579}" type="parTrans" cxnId="{050FAFEF-930A-4126-A547-7BE7741083AA}">
      <dgm:prSet/>
      <dgm:spPr/>
      <dgm:t>
        <a:bodyPr/>
        <a:lstStyle/>
        <a:p>
          <a:endParaRPr lang="en-US"/>
        </a:p>
      </dgm:t>
    </dgm:pt>
    <dgm:pt modelId="{A606B13E-BFAD-4B31-AAA7-E78B10EBF07E}" type="sibTrans" cxnId="{050FAFEF-930A-4126-A547-7BE7741083AA}">
      <dgm:prSet/>
      <dgm:spPr/>
      <dgm:t>
        <a:bodyPr/>
        <a:lstStyle/>
        <a:p>
          <a:endParaRPr lang="en-US"/>
        </a:p>
      </dgm:t>
    </dgm:pt>
    <dgm:pt modelId="{1B41DC41-29F0-4922-BFC5-D6FC08605C24}">
      <dgm:prSet phldrT="[Text]"/>
      <dgm:spPr/>
      <dgm:t>
        <a:bodyPr/>
        <a:lstStyle/>
        <a:p>
          <a:r>
            <a:rPr lang="en-US" dirty="0"/>
            <a:t>Services</a:t>
          </a:r>
        </a:p>
      </dgm:t>
    </dgm:pt>
    <dgm:pt modelId="{CE9E3E3B-2FC2-4FCA-97C2-0743E0F5A1A8}" type="parTrans" cxnId="{EBEFFE02-D79C-4682-B676-2C45B3EDDB59}">
      <dgm:prSet/>
      <dgm:spPr/>
      <dgm:t>
        <a:bodyPr/>
        <a:lstStyle/>
        <a:p>
          <a:endParaRPr lang="en-US"/>
        </a:p>
      </dgm:t>
    </dgm:pt>
    <dgm:pt modelId="{B1482198-B815-4549-93A1-1975942E3B24}" type="sibTrans" cxnId="{EBEFFE02-D79C-4682-B676-2C45B3EDDB59}">
      <dgm:prSet/>
      <dgm:spPr/>
      <dgm:t>
        <a:bodyPr/>
        <a:lstStyle/>
        <a:p>
          <a:endParaRPr lang="en-US"/>
        </a:p>
      </dgm:t>
    </dgm:pt>
    <dgm:pt modelId="{4777BA7A-CB4C-4047-A5C1-19C4370C7AE7}">
      <dgm:prSet phldrT="[Text]"/>
      <dgm:spPr/>
      <dgm:t>
        <a:bodyPr/>
        <a:lstStyle/>
        <a:p>
          <a:r>
            <a:rPr lang="en-US" dirty="0"/>
            <a:t>Self- Sufficiency Navigation</a:t>
          </a:r>
        </a:p>
      </dgm:t>
    </dgm:pt>
    <dgm:pt modelId="{DBA40324-CF00-4C14-AB62-75C05DB6EAE5}" type="parTrans" cxnId="{991CB489-1893-438D-BC32-42AAD94F996C}">
      <dgm:prSet/>
      <dgm:spPr/>
      <dgm:t>
        <a:bodyPr/>
        <a:lstStyle/>
        <a:p>
          <a:endParaRPr lang="en-US"/>
        </a:p>
      </dgm:t>
    </dgm:pt>
    <dgm:pt modelId="{494B452E-9B16-41EA-8512-F0037B9C3E0D}" type="sibTrans" cxnId="{991CB489-1893-438D-BC32-42AAD94F996C}">
      <dgm:prSet/>
      <dgm:spPr/>
      <dgm:t>
        <a:bodyPr/>
        <a:lstStyle/>
        <a:p>
          <a:endParaRPr lang="en-US"/>
        </a:p>
      </dgm:t>
    </dgm:pt>
    <dgm:pt modelId="{6C394397-D1FF-412A-9B1A-A1C7497BA927}">
      <dgm:prSet phldrT="[Text]"/>
      <dgm:spPr/>
      <dgm:t>
        <a:bodyPr/>
        <a:lstStyle/>
        <a:p>
          <a:r>
            <a:rPr lang="en-US" dirty="0"/>
            <a:t>Job Maintenance and Support</a:t>
          </a:r>
        </a:p>
      </dgm:t>
    </dgm:pt>
    <dgm:pt modelId="{425D4D77-0B0F-403F-9E7B-0D6810A3F122}" type="parTrans" cxnId="{40E1DA70-D516-4525-B8C3-5B91C3FA1389}">
      <dgm:prSet/>
      <dgm:spPr/>
      <dgm:t>
        <a:bodyPr/>
        <a:lstStyle/>
        <a:p>
          <a:endParaRPr lang="en-US"/>
        </a:p>
      </dgm:t>
    </dgm:pt>
    <dgm:pt modelId="{C962F407-523D-4723-A0B0-319C51C91A51}" type="sibTrans" cxnId="{40E1DA70-D516-4525-B8C3-5B91C3FA1389}">
      <dgm:prSet/>
      <dgm:spPr/>
      <dgm:t>
        <a:bodyPr/>
        <a:lstStyle/>
        <a:p>
          <a:endParaRPr lang="en-US"/>
        </a:p>
      </dgm:t>
    </dgm:pt>
    <dgm:pt modelId="{A664B6DC-B5D4-480F-8C18-4EEA3B403295}" type="pres">
      <dgm:prSet presAssocID="{CE05747F-C2B6-48F4-B230-931F3251F608}" presName="Name0" presStyleCnt="0">
        <dgm:presLayoutVars>
          <dgm:dir/>
          <dgm:animLvl val="lvl"/>
          <dgm:resizeHandles val="exact"/>
        </dgm:presLayoutVars>
      </dgm:prSet>
      <dgm:spPr/>
    </dgm:pt>
    <dgm:pt modelId="{707CF0F8-542C-4273-AD39-AC9125950E5B}" type="pres">
      <dgm:prSet presAssocID="{7E505937-A1D1-4FCF-B857-F28870C2B438}" presName="linNode" presStyleCnt="0"/>
      <dgm:spPr/>
    </dgm:pt>
    <dgm:pt modelId="{2C5BA068-BB4B-49C7-8916-4C0FEEAFB7D3}" type="pres">
      <dgm:prSet presAssocID="{7E505937-A1D1-4FCF-B857-F28870C2B438}" presName="parTx" presStyleLbl="revTx" presStyleIdx="0" presStyleCnt="3">
        <dgm:presLayoutVars>
          <dgm:chMax val="1"/>
          <dgm:bulletEnabled val="1"/>
        </dgm:presLayoutVars>
      </dgm:prSet>
      <dgm:spPr/>
    </dgm:pt>
    <dgm:pt modelId="{F7060B7B-A2B0-46AD-A854-46E0D1855F68}" type="pres">
      <dgm:prSet presAssocID="{7E505937-A1D1-4FCF-B857-F28870C2B438}" presName="bracket" presStyleLbl="parChTrans1D1" presStyleIdx="0" presStyleCnt="3"/>
      <dgm:spPr/>
    </dgm:pt>
    <dgm:pt modelId="{CC5F4082-0804-4B7F-B15E-81E8137F5C11}" type="pres">
      <dgm:prSet presAssocID="{7E505937-A1D1-4FCF-B857-F28870C2B438}" presName="spH" presStyleCnt="0"/>
      <dgm:spPr/>
    </dgm:pt>
    <dgm:pt modelId="{0B75026B-D553-42CF-87D2-B415F2777DCC}" type="pres">
      <dgm:prSet presAssocID="{7E505937-A1D1-4FCF-B857-F28870C2B438}" presName="desTx" presStyleLbl="node1" presStyleIdx="0" presStyleCnt="3" custScaleX="107283" custScaleY="93294">
        <dgm:presLayoutVars>
          <dgm:bulletEnabled val="1"/>
        </dgm:presLayoutVars>
      </dgm:prSet>
      <dgm:spPr/>
    </dgm:pt>
    <dgm:pt modelId="{57548DBF-1933-42EC-B582-783DD4A3CC9D}" type="pres">
      <dgm:prSet presAssocID="{3B7DB6A5-4C5E-46B9-A357-36BB8E4D8D85}" presName="spV" presStyleCnt="0"/>
      <dgm:spPr/>
    </dgm:pt>
    <dgm:pt modelId="{61D22842-6DE5-43F4-8C89-BDFBDF0A84C8}" type="pres">
      <dgm:prSet presAssocID="{B1295C8C-8D1F-43C6-82C9-E9A0C9D69E91}" presName="linNode" presStyleCnt="0"/>
      <dgm:spPr/>
    </dgm:pt>
    <dgm:pt modelId="{7C9B8812-F849-453D-BA52-CE14C834B1BC}" type="pres">
      <dgm:prSet presAssocID="{B1295C8C-8D1F-43C6-82C9-E9A0C9D69E91}" presName="parTx" presStyleLbl="revTx" presStyleIdx="1" presStyleCnt="3">
        <dgm:presLayoutVars>
          <dgm:chMax val="1"/>
          <dgm:bulletEnabled val="1"/>
        </dgm:presLayoutVars>
      </dgm:prSet>
      <dgm:spPr/>
    </dgm:pt>
    <dgm:pt modelId="{3B998CFF-DF3C-43F4-8CBE-41A479DE6B8A}" type="pres">
      <dgm:prSet presAssocID="{B1295C8C-8D1F-43C6-82C9-E9A0C9D69E91}" presName="bracket" presStyleLbl="parChTrans1D1" presStyleIdx="1" presStyleCnt="3"/>
      <dgm:spPr/>
    </dgm:pt>
    <dgm:pt modelId="{4FF76137-1C2B-4AAD-B533-20395A53231B}" type="pres">
      <dgm:prSet presAssocID="{B1295C8C-8D1F-43C6-82C9-E9A0C9D69E91}" presName="spH" presStyleCnt="0"/>
      <dgm:spPr/>
    </dgm:pt>
    <dgm:pt modelId="{08E2C8D8-6229-43A7-8F06-E64E22D8E58A}" type="pres">
      <dgm:prSet presAssocID="{B1295C8C-8D1F-43C6-82C9-E9A0C9D69E91}" presName="desTx" presStyleLbl="node1" presStyleIdx="1" presStyleCnt="3">
        <dgm:presLayoutVars>
          <dgm:bulletEnabled val="1"/>
        </dgm:presLayoutVars>
      </dgm:prSet>
      <dgm:spPr/>
    </dgm:pt>
    <dgm:pt modelId="{EDA6321F-5E83-4AB5-A934-A8A6B1E277A0}" type="pres">
      <dgm:prSet presAssocID="{8C31FF87-D786-498F-B4F8-FA4F5650B856}" presName="spV" presStyleCnt="0"/>
      <dgm:spPr/>
    </dgm:pt>
    <dgm:pt modelId="{74287BDB-9D80-46B7-9984-AC2B753423DD}" type="pres">
      <dgm:prSet presAssocID="{1B41DC41-29F0-4922-BFC5-D6FC08605C24}" presName="linNode" presStyleCnt="0"/>
      <dgm:spPr/>
    </dgm:pt>
    <dgm:pt modelId="{DFE58E50-D08B-4B73-94A1-1086CA88357F}" type="pres">
      <dgm:prSet presAssocID="{1B41DC41-29F0-4922-BFC5-D6FC08605C24}" presName="parTx" presStyleLbl="revTx" presStyleIdx="2" presStyleCnt="3">
        <dgm:presLayoutVars>
          <dgm:chMax val="1"/>
          <dgm:bulletEnabled val="1"/>
        </dgm:presLayoutVars>
      </dgm:prSet>
      <dgm:spPr/>
    </dgm:pt>
    <dgm:pt modelId="{5A3A5914-362B-47B2-925E-1271EDCF4D5A}" type="pres">
      <dgm:prSet presAssocID="{1B41DC41-29F0-4922-BFC5-D6FC08605C24}" presName="bracket" presStyleLbl="parChTrans1D1" presStyleIdx="2" presStyleCnt="3"/>
      <dgm:spPr/>
    </dgm:pt>
    <dgm:pt modelId="{867C6EEA-1D9F-4C72-A3E4-4858AB1B0645}" type="pres">
      <dgm:prSet presAssocID="{1B41DC41-29F0-4922-BFC5-D6FC08605C24}" presName="spH" presStyleCnt="0"/>
      <dgm:spPr/>
    </dgm:pt>
    <dgm:pt modelId="{BAC3E759-BFAD-49B5-8556-AF41067A7811}" type="pres">
      <dgm:prSet presAssocID="{1B41DC41-29F0-4922-BFC5-D6FC08605C24}" presName="desTx" presStyleLbl="node1" presStyleIdx="2" presStyleCnt="3">
        <dgm:presLayoutVars>
          <dgm:bulletEnabled val="1"/>
        </dgm:presLayoutVars>
      </dgm:prSet>
      <dgm:spPr/>
    </dgm:pt>
  </dgm:ptLst>
  <dgm:cxnLst>
    <dgm:cxn modelId="{FD230AE8-E661-4087-9518-7CA8D8964BFA}" type="presOf" srcId="{6C394397-D1FF-412A-9B1A-A1C7497BA927}" destId="{BAC3E759-BFAD-49B5-8556-AF41067A7811}" srcOrd="0" destOrd="1" presId="urn:diagrams.loki3.com/BracketList+Icon"/>
    <dgm:cxn modelId="{3CCD9ABD-CF95-40F9-A5E9-A867124D36C2}" srcId="{7E505937-A1D1-4FCF-B857-F28870C2B438}" destId="{8129FD2A-3327-4A99-8DA3-3ED69C380BBF}" srcOrd="1" destOrd="0" parTransId="{7DD5F013-3D04-49E8-82EB-A8639C5DF3F3}" sibTransId="{A8260337-4981-49E0-A0A2-2BCA817F7F39}"/>
    <dgm:cxn modelId="{2C20C4C0-F55C-430C-97E2-44637554D7B1}" type="presOf" srcId="{4777BA7A-CB4C-4047-A5C1-19C4370C7AE7}" destId="{BAC3E759-BFAD-49B5-8556-AF41067A7811}" srcOrd="0" destOrd="0" presId="urn:diagrams.loki3.com/BracketList+Icon"/>
    <dgm:cxn modelId="{EA5C9025-F037-4643-B268-EB13F9AB0A25}" type="presOf" srcId="{B1295C8C-8D1F-43C6-82C9-E9A0C9D69E91}" destId="{7C9B8812-F849-453D-BA52-CE14C834B1BC}" srcOrd="0" destOrd="0" presId="urn:diagrams.loki3.com/BracketList+Icon"/>
    <dgm:cxn modelId="{76698416-48B6-446C-BC4D-BBB529F863E9}" srcId="{7E505937-A1D1-4FCF-B857-F28870C2B438}" destId="{754976FE-E4B0-4743-B453-0E44EC68399E}" srcOrd="0" destOrd="0" parTransId="{4D9FEAA5-C005-491D-B43A-D4F62D2E4495}" sibTransId="{C2AD5ED6-AB5F-4192-9A90-DE66475C951C}"/>
    <dgm:cxn modelId="{971F52E7-861D-473D-8AB0-854330FFA400}" type="presOf" srcId="{1B41DC41-29F0-4922-BFC5-D6FC08605C24}" destId="{DFE58E50-D08B-4B73-94A1-1086CA88357F}" srcOrd="0" destOrd="0" presId="urn:diagrams.loki3.com/BracketList+Icon"/>
    <dgm:cxn modelId="{7A48A55B-5522-4A42-ADC5-ACE0221D155E}" srcId="{B1295C8C-8D1F-43C6-82C9-E9A0C9D69E91}" destId="{3DC9E84D-4109-41D9-B23B-CD33F63307C9}" srcOrd="0" destOrd="0" parTransId="{D44FDFB6-DCEB-482B-A44F-4AD4680B4845}" sibTransId="{EF816448-0FE2-4DFA-B1FE-96F43A2497E4}"/>
    <dgm:cxn modelId="{40E1DA70-D516-4525-B8C3-5B91C3FA1389}" srcId="{1B41DC41-29F0-4922-BFC5-D6FC08605C24}" destId="{6C394397-D1FF-412A-9B1A-A1C7497BA927}" srcOrd="1" destOrd="0" parTransId="{425D4D77-0B0F-403F-9E7B-0D6810A3F122}" sibTransId="{C962F407-523D-4723-A0B0-319C51C91A51}"/>
    <dgm:cxn modelId="{47137A9B-2AFD-43A1-BF60-A42D27E140F6}" srcId="{CE05747F-C2B6-48F4-B230-931F3251F608}" destId="{B1295C8C-8D1F-43C6-82C9-E9A0C9D69E91}" srcOrd="1" destOrd="0" parTransId="{E5C704B0-DB8C-4E8C-A7B3-49A7A120BF7B}" sibTransId="{8C31FF87-D786-498F-B4F8-FA4F5650B856}"/>
    <dgm:cxn modelId="{0DE1F363-D786-4A42-982F-79A2203773C3}" type="presOf" srcId="{7E505937-A1D1-4FCF-B857-F28870C2B438}" destId="{2C5BA068-BB4B-49C7-8916-4C0FEEAFB7D3}" srcOrd="0" destOrd="0" presId="urn:diagrams.loki3.com/BracketList+Icon"/>
    <dgm:cxn modelId="{B7F117BB-DAA7-4AD3-8C5D-1156EA84786D}" type="presOf" srcId="{8129FD2A-3327-4A99-8DA3-3ED69C380BBF}" destId="{0B75026B-D553-42CF-87D2-B415F2777DCC}" srcOrd="0" destOrd="1" presId="urn:diagrams.loki3.com/BracketList+Icon"/>
    <dgm:cxn modelId="{2577AF47-547F-47F7-A484-871FB3256470}" srcId="{CE05747F-C2B6-48F4-B230-931F3251F608}" destId="{7E505937-A1D1-4FCF-B857-F28870C2B438}" srcOrd="0" destOrd="0" parTransId="{C7132FAD-B185-4405-ABD4-A30DEAC13416}" sibTransId="{3B7DB6A5-4C5E-46B9-A357-36BB8E4D8D85}"/>
    <dgm:cxn modelId="{EBEFFE02-D79C-4682-B676-2C45B3EDDB59}" srcId="{CE05747F-C2B6-48F4-B230-931F3251F608}" destId="{1B41DC41-29F0-4922-BFC5-D6FC08605C24}" srcOrd="2" destOrd="0" parTransId="{CE9E3E3B-2FC2-4FCA-97C2-0743E0F5A1A8}" sibTransId="{B1482198-B815-4549-93A1-1975942E3B24}"/>
    <dgm:cxn modelId="{1B754052-5927-4608-8127-0529A2D76CE4}" type="presOf" srcId="{754976FE-E4B0-4743-B453-0E44EC68399E}" destId="{0B75026B-D553-42CF-87D2-B415F2777DCC}" srcOrd="0" destOrd="0" presId="urn:diagrams.loki3.com/BracketList+Icon"/>
    <dgm:cxn modelId="{DA8FD0F9-510B-437E-962C-2405BC1AD970}" type="presOf" srcId="{398C4C62-02C4-4A91-B786-6B3C60549C0C}" destId="{08E2C8D8-6229-43A7-8F06-E64E22D8E58A}" srcOrd="0" destOrd="1" presId="urn:diagrams.loki3.com/BracketList+Icon"/>
    <dgm:cxn modelId="{050FAFEF-930A-4126-A547-7BE7741083AA}" srcId="{B1295C8C-8D1F-43C6-82C9-E9A0C9D69E91}" destId="{398C4C62-02C4-4A91-B786-6B3C60549C0C}" srcOrd="1" destOrd="0" parTransId="{710BAE6A-1D03-4BB0-8C25-75B698134579}" sibTransId="{A606B13E-BFAD-4B31-AAA7-E78B10EBF07E}"/>
    <dgm:cxn modelId="{4C05569A-ED02-42E1-9B9A-D1D1C7E7612F}" type="presOf" srcId="{3DC9E84D-4109-41D9-B23B-CD33F63307C9}" destId="{08E2C8D8-6229-43A7-8F06-E64E22D8E58A}" srcOrd="0" destOrd="0" presId="urn:diagrams.loki3.com/BracketList+Icon"/>
    <dgm:cxn modelId="{8E30065D-0508-4485-9D86-0993D0070A33}" type="presOf" srcId="{CE05747F-C2B6-48F4-B230-931F3251F608}" destId="{A664B6DC-B5D4-480F-8C18-4EEA3B403295}" srcOrd="0" destOrd="0" presId="urn:diagrams.loki3.com/BracketList+Icon"/>
    <dgm:cxn modelId="{991CB489-1893-438D-BC32-42AAD94F996C}" srcId="{1B41DC41-29F0-4922-BFC5-D6FC08605C24}" destId="{4777BA7A-CB4C-4047-A5C1-19C4370C7AE7}" srcOrd="0" destOrd="0" parTransId="{DBA40324-CF00-4C14-AB62-75C05DB6EAE5}" sibTransId="{494B452E-9B16-41EA-8512-F0037B9C3E0D}"/>
    <dgm:cxn modelId="{9616D87C-CAB8-4185-8B62-B9E18EFD0453}" type="presParOf" srcId="{A664B6DC-B5D4-480F-8C18-4EEA3B403295}" destId="{707CF0F8-542C-4273-AD39-AC9125950E5B}" srcOrd="0" destOrd="0" presId="urn:diagrams.loki3.com/BracketList+Icon"/>
    <dgm:cxn modelId="{5B8A2994-E52C-4D6F-A5A2-B29417336ABD}" type="presParOf" srcId="{707CF0F8-542C-4273-AD39-AC9125950E5B}" destId="{2C5BA068-BB4B-49C7-8916-4C0FEEAFB7D3}" srcOrd="0" destOrd="0" presId="urn:diagrams.loki3.com/BracketList+Icon"/>
    <dgm:cxn modelId="{F0F5A34E-541B-4787-BB1B-69A945D99F21}" type="presParOf" srcId="{707CF0F8-542C-4273-AD39-AC9125950E5B}" destId="{F7060B7B-A2B0-46AD-A854-46E0D1855F68}" srcOrd="1" destOrd="0" presId="urn:diagrams.loki3.com/BracketList+Icon"/>
    <dgm:cxn modelId="{8E5A243F-8DD1-4325-A145-55B890A1F6B6}" type="presParOf" srcId="{707CF0F8-542C-4273-AD39-AC9125950E5B}" destId="{CC5F4082-0804-4B7F-B15E-81E8137F5C11}" srcOrd="2" destOrd="0" presId="urn:diagrams.loki3.com/BracketList+Icon"/>
    <dgm:cxn modelId="{9262E8F5-2609-4CFA-87F5-A03E38B7657A}" type="presParOf" srcId="{707CF0F8-542C-4273-AD39-AC9125950E5B}" destId="{0B75026B-D553-42CF-87D2-B415F2777DCC}" srcOrd="3" destOrd="0" presId="urn:diagrams.loki3.com/BracketList+Icon"/>
    <dgm:cxn modelId="{F509B9B7-E5C6-48B3-8BEF-F7D495D08654}" type="presParOf" srcId="{A664B6DC-B5D4-480F-8C18-4EEA3B403295}" destId="{57548DBF-1933-42EC-B582-783DD4A3CC9D}" srcOrd="1" destOrd="0" presId="urn:diagrams.loki3.com/BracketList+Icon"/>
    <dgm:cxn modelId="{233704BF-F4C9-4F74-A611-4279CECC835B}" type="presParOf" srcId="{A664B6DC-B5D4-480F-8C18-4EEA3B403295}" destId="{61D22842-6DE5-43F4-8C89-BDFBDF0A84C8}" srcOrd="2" destOrd="0" presId="urn:diagrams.loki3.com/BracketList+Icon"/>
    <dgm:cxn modelId="{A547DD82-052C-4574-95A5-0254C5CAC6C6}" type="presParOf" srcId="{61D22842-6DE5-43F4-8C89-BDFBDF0A84C8}" destId="{7C9B8812-F849-453D-BA52-CE14C834B1BC}" srcOrd="0" destOrd="0" presId="urn:diagrams.loki3.com/BracketList+Icon"/>
    <dgm:cxn modelId="{25C0E577-A17D-4B55-B41F-F7A6B7449D8F}" type="presParOf" srcId="{61D22842-6DE5-43F4-8C89-BDFBDF0A84C8}" destId="{3B998CFF-DF3C-43F4-8CBE-41A479DE6B8A}" srcOrd="1" destOrd="0" presId="urn:diagrams.loki3.com/BracketList+Icon"/>
    <dgm:cxn modelId="{23207CA6-22D8-4514-8760-1F4228695D03}" type="presParOf" srcId="{61D22842-6DE5-43F4-8C89-BDFBDF0A84C8}" destId="{4FF76137-1C2B-4AAD-B533-20395A53231B}" srcOrd="2" destOrd="0" presId="urn:diagrams.loki3.com/BracketList+Icon"/>
    <dgm:cxn modelId="{3449B17C-5B7F-4B2D-8ECD-52C8302899B8}" type="presParOf" srcId="{61D22842-6DE5-43F4-8C89-BDFBDF0A84C8}" destId="{08E2C8D8-6229-43A7-8F06-E64E22D8E58A}" srcOrd="3" destOrd="0" presId="urn:diagrams.loki3.com/BracketList+Icon"/>
    <dgm:cxn modelId="{103EDB0C-50A5-49B0-B0DB-337222577A38}" type="presParOf" srcId="{A664B6DC-B5D4-480F-8C18-4EEA3B403295}" destId="{EDA6321F-5E83-4AB5-A934-A8A6B1E277A0}" srcOrd="3" destOrd="0" presId="urn:diagrams.loki3.com/BracketList+Icon"/>
    <dgm:cxn modelId="{FF459EE1-5848-4E30-BC02-D7D22FED9B64}" type="presParOf" srcId="{A664B6DC-B5D4-480F-8C18-4EEA3B403295}" destId="{74287BDB-9D80-46B7-9984-AC2B753423DD}" srcOrd="4" destOrd="0" presId="urn:diagrams.loki3.com/BracketList+Icon"/>
    <dgm:cxn modelId="{BB646D90-09B9-4908-AB7B-68156607FFD3}" type="presParOf" srcId="{74287BDB-9D80-46B7-9984-AC2B753423DD}" destId="{DFE58E50-D08B-4B73-94A1-1086CA88357F}" srcOrd="0" destOrd="0" presId="urn:diagrams.loki3.com/BracketList+Icon"/>
    <dgm:cxn modelId="{59BEAF7B-C1AD-4796-8761-DCC17D342C05}" type="presParOf" srcId="{74287BDB-9D80-46B7-9984-AC2B753423DD}" destId="{5A3A5914-362B-47B2-925E-1271EDCF4D5A}" srcOrd="1" destOrd="0" presId="urn:diagrams.loki3.com/BracketList+Icon"/>
    <dgm:cxn modelId="{34C90806-26A0-43FA-BE74-7296BFE9C5EE}" type="presParOf" srcId="{74287BDB-9D80-46B7-9984-AC2B753423DD}" destId="{867C6EEA-1D9F-4C72-A3E4-4858AB1B0645}" srcOrd="2" destOrd="0" presId="urn:diagrams.loki3.com/BracketList+Icon"/>
    <dgm:cxn modelId="{E9C0BDE9-73D3-4A50-B57F-6D836DC0E553}" type="presParOf" srcId="{74287BDB-9D80-46B7-9984-AC2B753423DD}" destId="{BAC3E759-BFAD-49B5-8556-AF41067A7811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05747F-C2B6-48F4-B230-931F3251F608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505937-A1D1-4FCF-B857-F28870C2B438}">
      <dgm:prSet phldrT="[Text]"/>
      <dgm:spPr/>
      <dgm:t>
        <a:bodyPr/>
        <a:lstStyle/>
        <a:p>
          <a:r>
            <a:rPr lang="en-US" dirty="0"/>
            <a:t>Step 1 Passing Suitability</a:t>
          </a:r>
        </a:p>
      </dgm:t>
    </dgm:pt>
    <dgm:pt modelId="{C7132FAD-B185-4405-ABD4-A30DEAC13416}" type="parTrans" cxnId="{2577AF47-547F-47F7-A484-871FB3256470}">
      <dgm:prSet/>
      <dgm:spPr/>
      <dgm:t>
        <a:bodyPr/>
        <a:lstStyle/>
        <a:p>
          <a:endParaRPr lang="en-US"/>
        </a:p>
      </dgm:t>
    </dgm:pt>
    <dgm:pt modelId="{3B7DB6A5-4C5E-46B9-A357-36BB8E4D8D85}" type="sibTrans" cxnId="{2577AF47-547F-47F7-A484-871FB3256470}">
      <dgm:prSet/>
      <dgm:spPr/>
      <dgm:t>
        <a:bodyPr/>
        <a:lstStyle/>
        <a:p>
          <a:endParaRPr lang="en-US"/>
        </a:p>
      </dgm:t>
    </dgm:pt>
    <dgm:pt modelId="{754976FE-E4B0-4743-B453-0E44EC68399E}">
      <dgm:prSet phldrT="[Text]"/>
      <dgm:spPr/>
      <dgm:t>
        <a:bodyPr/>
        <a:lstStyle/>
        <a:p>
          <a:r>
            <a:rPr lang="en-US" dirty="0"/>
            <a:t>Complete your My SSA profile with securities</a:t>
          </a:r>
        </a:p>
      </dgm:t>
      <dgm:extLst>
        <a:ext uri="{E40237B7-FDA0-4F09-8148-C483321AD2D9}">
          <dgm14:cNvPr xmlns:dgm14="http://schemas.microsoft.com/office/drawing/2010/diagram" id="0" name="" descr="Vertical Bracket List" title="SmartArt"/>
        </a:ext>
      </dgm:extLst>
    </dgm:pt>
    <dgm:pt modelId="{4D9FEAA5-C005-491D-B43A-D4F62D2E4495}" type="parTrans" cxnId="{76698416-48B6-446C-BC4D-BBB529F863E9}">
      <dgm:prSet/>
      <dgm:spPr/>
      <dgm:t>
        <a:bodyPr/>
        <a:lstStyle/>
        <a:p>
          <a:endParaRPr lang="en-US"/>
        </a:p>
      </dgm:t>
    </dgm:pt>
    <dgm:pt modelId="{C2AD5ED6-AB5F-4192-9A90-DE66475C951C}" type="sibTrans" cxnId="{76698416-48B6-446C-BC4D-BBB529F863E9}">
      <dgm:prSet/>
      <dgm:spPr/>
      <dgm:t>
        <a:bodyPr/>
        <a:lstStyle/>
        <a:p>
          <a:endParaRPr lang="en-US"/>
        </a:p>
      </dgm:t>
    </dgm:pt>
    <dgm:pt modelId="{8129FD2A-3327-4A99-8DA3-3ED69C380BBF}">
      <dgm:prSet phldrT="[Text]"/>
      <dgm:spPr/>
      <dgm:t>
        <a:bodyPr/>
        <a:lstStyle/>
        <a:p>
          <a:r>
            <a:rPr lang="en-US" dirty="0"/>
            <a:t>Complete and submit forms</a:t>
          </a:r>
        </a:p>
      </dgm:t>
    </dgm:pt>
    <dgm:pt modelId="{7DD5F013-3D04-49E8-82EB-A8639C5DF3F3}" type="parTrans" cxnId="{3CCD9ABD-CF95-40F9-A5E9-A867124D36C2}">
      <dgm:prSet/>
      <dgm:spPr/>
      <dgm:t>
        <a:bodyPr/>
        <a:lstStyle/>
        <a:p>
          <a:endParaRPr lang="en-US"/>
        </a:p>
      </dgm:t>
    </dgm:pt>
    <dgm:pt modelId="{A8260337-4981-49E0-A0A2-2BCA817F7F39}" type="sibTrans" cxnId="{3CCD9ABD-CF95-40F9-A5E9-A867124D36C2}">
      <dgm:prSet/>
      <dgm:spPr/>
      <dgm:t>
        <a:bodyPr/>
        <a:lstStyle/>
        <a:p>
          <a:endParaRPr lang="en-US"/>
        </a:p>
      </dgm:t>
    </dgm:pt>
    <dgm:pt modelId="{B1295C8C-8D1F-43C6-82C9-E9A0C9D69E91}">
      <dgm:prSet phldrT="[Text]"/>
      <dgm:spPr/>
      <dgm:t>
        <a:bodyPr/>
        <a:lstStyle/>
        <a:p>
          <a:r>
            <a:rPr lang="en-US" dirty="0"/>
            <a:t>Step 2 Training</a:t>
          </a:r>
        </a:p>
      </dgm:t>
    </dgm:pt>
    <dgm:pt modelId="{E5C704B0-DB8C-4E8C-A7B3-49A7A120BF7B}" type="parTrans" cxnId="{47137A9B-2AFD-43A1-BF60-A42D27E140F6}">
      <dgm:prSet/>
      <dgm:spPr/>
      <dgm:t>
        <a:bodyPr/>
        <a:lstStyle/>
        <a:p>
          <a:endParaRPr lang="en-US"/>
        </a:p>
      </dgm:t>
    </dgm:pt>
    <dgm:pt modelId="{8C31FF87-D786-498F-B4F8-FA4F5650B856}" type="sibTrans" cxnId="{47137A9B-2AFD-43A1-BF60-A42D27E140F6}">
      <dgm:prSet/>
      <dgm:spPr/>
      <dgm:t>
        <a:bodyPr/>
        <a:lstStyle/>
        <a:p>
          <a:endParaRPr lang="en-US"/>
        </a:p>
      </dgm:t>
    </dgm:pt>
    <dgm:pt modelId="{3DC9E84D-4109-41D9-B23B-CD33F63307C9}">
      <dgm:prSet phldrT="[Text]"/>
      <dgm:spPr/>
      <dgm:t>
        <a:bodyPr/>
        <a:lstStyle/>
        <a:p>
          <a:r>
            <a:rPr lang="en-US" dirty="0"/>
            <a:t>Learning How, What, When, Why</a:t>
          </a:r>
        </a:p>
      </dgm:t>
    </dgm:pt>
    <dgm:pt modelId="{D44FDFB6-DCEB-482B-A44F-4AD4680B4845}" type="parTrans" cxnId="{7A48A55B-5522-4A42-ADC5-ACE0221D155E}">
      <dgm:prSet/>
      <dgm:spPr/>
      <dgm:t>
        <a:bodyPr/>
        <a:lstStyle/>
        <a:p>
          <a:endParaRPr lang="en-US"/>
        </a:p>
      </dgm:t>
    </dgm:pt>
    <dgm:pt modelId="{EF816448-0FE2-4DFA-B1FE-96F43A2497E4}" type="sibTrans" cxnId="{7A48A55B-5522-4A42-ADC5-ACE0221D155E}">
      <dgm:prSet/>
      <dgm:spPr/>
      <dgm:t>
        <a:bodyPr/>
        <a:lstStyle/>
        <a:p>
          <a:endParaRPr lang="en-US"/>
        </a:p>
      </dgm:t>
    </dgm:pt>
    <dgm:pt modelId="{398C4C62-02C4-4A91-B786-6B3C60549C0C}">
      <dgm:prSet phldrT="[Text]"/>
      <dgm:spPr/>
      <dgm:t>
        <a:bodyPr/>
        <a:lstStyle/>
        <a:p>
          <a:r>
            <a:rPr lang="en-US" dirty="0"/>
            <a:t>Most Importantly How we get paid</a:t>
          </a:r>
        </a:p>
      </dgm:t>
    </dgm:pt>
    <dgm:pt modelId="{710BAE6A-1D03-4BB0-8C25-75B698134579}" type="parTrans" cxnId="{050FAFEF-930A-4126-A547-7BE7741083AA}">
      <dgm:prSet/>
      <dgm:spPr/>
      <dgm:t>
        <a:bodyPr/>
        <a:lstStyle/>
        <a:p>
          <a:endParaRPr lang="en-US"/>
        </a:p>
      </dgm:t>
    </dgm:pt>
    <dgm:pt modelId="{A606B13E-BFAD-4B31-AAA7-E78B10EBF07E}" type="sibTrans" cxnId="{050FAFEF-930A-4126-A547-7BE7741083AA}">
      <dgm:prSet/>
      <dgm:spPr/>
      <dgm:t>
        <a:bodyPr/>
        <a:lstStyle/>
        <a:p>
          <a:endParaRPr lang="en-US"/>
        </a:p>
      </dgm:t>
    </dgm:pt>
    <dgm:pt modelId="{1B41DC41-29F0-4922-BFC5-D6FC08605C24}">
      <dgm:prSet phldrT="[Text]"/>
      <dgm:spPr/>
      <dgm:t>
        <a:bodyPr/>
        <a:lstStyle/>
        <a:p>
          <a:r>
            <a:rPr lang="en-US" dirty="0"/>
            <a:t>Step 3 Setting Date</a:t>
          </a:r>
        </a:p>
      </dgm:t>
    </dgm:pt>
    <dgm:pt modelId="{CE9E3E3B-2FC2-4FCA-97C2-0743E0F5A1A8}" type="parTrans" cxnId="{EBEFFE02-D79C-4682-B676-2C45B3EDDB59}">
      <dgm:prSet/>
      <dgm:spPr/>
      <dgm:t>
        <a:bodyPr/>
        <a:lstStyle/>
        <a:p>
          <a:endParaRPr lang="en-US"/>
        </a:p>
      </dgm:t>
    </dgm:pt>
    <dgm:pt modelId="{B1482198-B815-4549-93A1-1975942E3B24}" type="sibTrans" cxnId="{EBEFFE02-D79C-4682-B676-2C45B3EDDB59}">
      <dgm:prSet/>
      <dgm:spPr/>
      <dgm:t>
        <a:bodyPr/>
        <a:lstStyle/>
        <a:p>
          <a:endParaRPr lang="en-US"/>
        </a:p>
      </dgm:t>
    </dgm:pt>
    <dgm:pt modelId="{4777BA7A-CB4C-4047-A5C1-19C4370C7AE7}">
      <dgm:prSet phldrT="[Text]"/>
      <dgm:spPr/>
      <dgm:t>
        <a:bodyPr/>
        <a:lstStyle/>
        <a:p>
          <a:r>
            <a:rPr lang="en-US" dirty="0"/>
            <a:t>Having a Grand Opening</a:t>
          </a:r>
        </a:p>
      </dgm:t>
    </dgm:pt>
    <dgm:pt modelId="{DBA40324-CF00-4C14-AB62-75C05DB6EAE5}" type="parTrans" cxnId="{991CB489-1893-438D-BC32-42AAD94F996C}">
      <dgm:prSet/>
      <dgm:spPr/>
      <dgm:t>
        <a:bodyPr/>
        <a:lstStyle/>
        <a:p>
          <a:endParaRPr lang="en-US"/>
        </a:p>
      </dgm:t>
    </dgm:pt>
    <dgm:pt modelId="{494B452E-9B16-41EA-8512-F0037B9C3E0D}" type="sibTrans" cxnId="{991CB489-1893-438D-BC32-42AAD94F996C}">
      <dgm:prSet/>
      <dgm:spPr/>
      <dgm:t>
        <a:bodyPr/>
        <a:lstStyle/>
        <a:p>
          <a:endParaRPr lang="en-US"/>
        </a:p>
      </dgm:t>
    </dgm:pt>
    <dgm:pt modelId="{6C394397-D1FF-412A-9B1A-A1C7497BA927}">
      <dgm:prSet phldrT="[Text]"/>
      <dgm:spPr/>
      <dgm:t>
        <a:bodyPr/>
        <a:lstStyle/>
        <a:p>
          <a:r>
            <a:rPr lang="en-US" dirty="0"/>
            <a:t>Working the EN (projected for Summer 2016)</a:t>
          </a:r>
        </a:p>
      </dgm:t>
    </dgm:pt>
    <dgm:pt modelId="{425D4D77-0B0F-403F-9E7B-0D6810A3F122}" type="parTrans" cxnId="{40E1DA70-D516-4525-B8C3-5B91C3FA1389}">
      <dgm:prSet/>
      <dgm:spPr/>
      <dgm:t>
        <a:bodyPr/>
        <a:lstStyle/>
        <a:p>
          <a:endParaRPr lang="en-US"/>
        </a:p>
      </dgm:t>
    </dgm:pt>
    <dgm:pt modelId="{C962F407-523D-4723-A0B0-319C51C91A51}" type="sibTrans" cxnId="{40E1DA70-D516-4525-B8C3-5B91C3FA1389}">
      <dgm:prSet/>
      <dgm:spPr/>
      <dgm:t>
        <a:bodyPr/>
        <a:lstStyle/>
        <a:p>
          <a:endParaRPr lang="en-US"/>
        </a:p>
      </dgm:t>
    </dgm:pt>
    <dgm:pt modelId="{A664B6DC-B5D4-480F-8C18-4EEA3B403295}" type="pres">
      <dgm:prSet presAssocID="{CE05747F-C2B6-48F4-B230-931F3251F608}" presName="Name0" presStyleCnt="0">
        <dgm:presLayoutVars>
          <dgm:dir/>
          <dgm:animLvl val="lvl"/>
          <dgm:resizeHandles val="exact"/>
        </dgm:presLayoutVars>
      </dgm:prSet>
      <dgm:spPr/>
    </dgm:pt>
    <dgm:pt modelId="{707CF0F8-542C-4273-AD39-AC9125950E5B}" type="pres">
      <dgm:prSet presAssocID="{7E505937-A1D1-4FCF-B857-F28870C2B438}" presName="linNode" presStyleCnt="0"/>
      <dgm:spPr/>
    </dgm:pt>
    <dgm:pt modelId="{2C5BA068-BB4B-49C7-8916-4C0FEEAFB7D3}" type="pres">
      <dgm:prSet presAssocID="{7E505937-A1D1-4FCF-B857-F28870C2B438}" presName="parTx" presStyleLbl="revTx" presStyleIdx="0" presStyleCnt="3">
        <dgm:presLayoutVars>
          <dgm:chMax val="1"/>
          <dgm:bulletEnabled val="1"/>
        </dgm:presLayoutVars>
      </dgm:prSet>
      <dgm:spPr/>
    </dgm:pt>
    <dgm:pt modelId="{F7060B7B-A2B0-46AD-A854-46E0D1855F68}" type="pres">
      <dgm:prSet presAssocID="{7E505937-A1D1-4FCF-B857-F28870C2B438}" presName="bracket" presStyleLbl="parChTrans1D1" presStyleIdx="0" presStyleCnt="3"/>
      <dgm:spPr/>
    </dgm:pt>
    <dgm:pt modelId="{CC5F4082-0804-4B7F-B15E-81E8137F5C11}" type="pres">
      <dgm:prSet presAssocID="{7E505937-A1D1-4FCF-B857-F28870C2B438}" presName="spH" presStyleCnt="0"/>
      <dgm:spPr/>
    </dgm:pt>
    <dgm:pt modelId="{0B75026B-D553-42CF-87D2-B415F2777DCC}" type="pres">
      <dgm:prSet presAssocID="{7E505937-A1D1-4FCF-B857-F28870C2B438}" presName="desTx" presStyleLbl="node1" presStyleIdx="0" presStyleCnt="3">
        <dgm:presLayoutVars>
          <dgm:bulletEnabled val="1"/>
        </dgm:presLayoutVars>
      </dgm:prSet>
      <dgm:spPr/>
    </dgm:pt>
    <dgm:pt modelId="{57548DBF-1933-42EC-B582-783DD4A3CC9D}" type="pres">
      <dgm:prSet presAssocID="{3B7DB6A5-4C5E-46B9-A357-36BB8E4D8D85}" presName="spV" presStyleCnt="0"/>
      <dgm:spPr/>
    </dgm:pt>
    <dgm:pt modelId="{61D22842-6DE5-43F4-8C89-BDFBDF0A84C8}" type="pres">
      <dgm:prSet presAssocID="{B1295C8C-8D1F-43C6-82C9-E9A0C9D69E91}" presName="linNode" presStyleCnt="0"/>
      <dgm:spPr/>
    </dgm:pt>
    <dgm:pt modelId="{7C9B8812-F849-453D-BA52-CE14C834B1BC}" type="pres">
      <dgm:prSet presAssocID="{B1295C8C-8D1F-43C6-82C9-E9A0C9D69E91}" presName="parTx" presStyleLbl="revTx" presStyleIdx="1" presStyleCnt="3">
        <dgm:presLayoutVars>
          <dgm:chMax val="1"/>
          <dgm:bulletEnabled val="1"/>
        </dgm:presLayoutVars>
      </dgm:prSet>
      <dgm:spPr/>
    </dgm:pt>
    <dgm:pt modelId="{3B998CFF-DF3C-43F4-8CBE-41A479DE6B8A}" type="pres">
      <dgm:prSet presAssocID="{B1295C8C-8D1F-43C6-82C9-E9A0C9D69E91}" presName="bracket" presStyleLbl="parChTrans1D1" presStyleIdx="1" presStyleCnt="3"/>
      <dgm:spPr/>
    </dgm:pt>
    <dgm:pt modelId="{4FF76137-1C2B-4AAD-B533-20395A53231B}" type="pres">
      <dgm:prSet presAssocID="{B1295C8C-8D1F-43C6-82C9-E9A0C9D69E91}" presName="spH" presStyleCnt="0"/>
      <dgm:spPr/>
    </dgm:pt>
    <dgm:pt modelId="{08E2C8D8-6229-43A7-8F06-E64E22D8E58A}" type="pres">
      <dgm:prSet presAssocID="{B1295C8C-8D1F-43C6-82C9-E9A0C9D69E91}" presName="desTx" presStyleLbl="node1" presStyleIdx="1" presStyleCnt="3">
        <dgm:presLayoutVars>
          <dgm:bulletEnabled val="1"/>
        </dgm:presLayoutVars>
      </dgm:prSet>
      <dgm:spPr/>
    </dgm:pt>
    <dgm:pt modelId="{EDA6321F-5E83-4AB5-A934-A8A6B1E277A0}" type="pres">
      <dgm:prSet presAssocID="{8C31FF87-D786-498F-B4F8-FA4F5650B856}" presName="spV" presStyleCnt="0"/>
      <dgm:spPr/>
    </dgm:pt>
    <dgm:pt modelId="{74287BDB-9D80-46B7-9984-AC2B753423DD}" type="pres">
      <dgm:prSet presAssocID="{1B41DC41-29F0-4922-BFC5-D6FC08605C24}" presName="linNode" presStyleCnt="0"/>
      <dgm:spPr/>
    </dgm:pt>
    <dgm:pt modelId="{DFE58E50-D08B-4B73-94A1-1086CA88357F}" type="pres">
      <dgm:prSet presAssocID="{1B41DC41-29F0-4922-BFC5-D6FC08605C24}" presName="parTx" presStyleLbl="revTx" presStyleIdx="2" presStyleCnt="3">
        <dgm:presLayoutVars>
          <dgm:chMax val="1"/>
          <dgm:bulletEnabled val="1"/>
        </dgm:presLayoutVars>
      </dgm:prSet>
      <dgm:spPr/>
    </dgm:pt>
    <dgm:pt modelId="{5A3A5914-362B-47B2-925E-1271EDCF4D5A}" type="pres">
      <dgm:prSet presAssocID="{1B41DC41-29F0-4922-BFC5-D6FC08605C24}" presName="bracket" presStyleLbl="parChTrans1D1" presStyleIdx="2" presStyleCnt="3"/>
      <dgm:spPr/>
    </dgm:pt>
    <dgm:pt modelId="{867C6EEA-1D9F-4C72-A3E4-4858AB1B0645}" type="pres">
      <dgm:prSet presAssocID="{1B41DC41-29F0-4922-BFC5-D6FC08605C24}" presName="spH" presStyleCnt="0"/>
      <dgm:spPr/>
    </dgm:pt>
    <dgm:pt modelId="{BAC3E759-BFAD-49B5-8556-AF41067A7811}" type="pres">
      <dgm:prSet presAssocID="{1B41DC41-29F0-4922-BFC5-D6FC08605C24}" presName="desTx" presStyleLbl="node1" presStyleIdx="2" presStyleCnt="3">
        <dgm:presLayoutVars>
          <dgm:bulletEnabled val="1"/>
        </dgm:presLayoutVars>
      </dgm:prSet>
      <dgm:spPr/>
    </dgm:pt>
  </dgm:ptLst>
  <dgm:cxnLst>
    <dgm:cxn modelId="{3CCD9ABD-CF95-40F9-A5E9-A867124D36C2}" srcId="{7E505937-A1D1-4FCF-B857-F28870C2B438}" destId="{8129FD2A-3327-4A99-8DA3-3ED69C380BBF}" srcOrd="1" destOrd="0" parTransId="{7DD5F013-3D04-49E8-82EB-A8639C5DF3F3}" sibTransId="{A8260337-4981-49E0-A0A2-2BCA817F7F39}"/>
    <dgm:cxn modelId="{D26403DA-2375-4507-9B05-525191B1F378}" type="presOf" srcId="{4777BA7A-CB4C-4047-A5C1-19C4370C7AE7}" destId="{BAC3E759-BFAD-49B5-8556-AF41067A7811}" srcOrd="0" destOrd="0" presId="urn:diagrams.loki3.com/BracketList+Icon"/>
    <dgm:cxn modelId="{76698416-48B6-446C-BC4D-BBB529F863E9}" srcId="{7E505937-A1D1-4FCF-B857-F28870C2B438}" destId="{754976FE-E4B0-4743-B453-0E44EC68399E}" srcOrd="0" destOrd="0" parTransId="{4D9FEAA5-C005-491D-B43A-D4F62D2E4495}" sibTransId="{C2AD5ED6-AB5F-4192-9A90-DE66475C951C}"/>
    <dgm:cxn modelId="{D8C57C4F-61BA-4FCA-A9DA-4F6A0BDFFFC4}" type="presOf" srcId="{8129FD2A-3327-4A99-8DA3-3ED69C380BBF}" destId="{0B75026B-D553-42CF-87D2-B415F2777DCC}" srcOrd="0" destOrd="1" presId="urn:diagrams.loki3.com/BracketList+Icon"/>
    <dgm:cxn modelId="{7A48A55B-5522-4A42-ADC5-ACE0221D155E}" srcId="{B1295C8C-8D1F-43C6-82C9-E9A0C9D69E91}" destId="{3DC9E84D-4109-41D9-B23B-CD33F63307C9}" srcOrd="0" destOrd="0" parTransId="{D44FDFB6-DCEB-482B-A44F-4AD4680B4845}" sibTransId="{EF816448-0FE2-4DFA-B1FE-96F43A2497E4}"/>
    <dgm:cxn modelId="{451D615B-98FE-4FC9-BF7F-62C0B5D98C46}" type="presOf" srcId="{7E505937-A1D1-4FCF-B857-F28870C2B438}" destId="{2C5BA068-BB4B-49C7-8916-4C0FEEAFB7D3}" srcOrd="0" destOrd="0" presId="urn:diagrams.loki3.com/BracketList+Icon"/>
    <dgm:cxn modelId="{40E1DA70-D516-4525-B8C3-5B91C3FA1389}" srcId="{1B41DC41-29F0-4922-BFC5-D6FC08605C24}" destId="{6C394397-D1FF-412A-9B1A-A1C7497BA927}" srcOrd="1" destOrd="0" parTransId="{425D4D77-0B0F-403F-9E7B-0D6810A3F122}" sibTransId="{C962F407-523D-4723-A0B0-319C51C91A51}"/>
    <dgm:cxn modelId="{47137A9B-2AFD-43A1-BF60-A42D27E140F6}" srcId="{CE05747F-C2B6-48F4-B230-931F3251F608}" destId="{B1295C8C-8D1F-43C6-82C9-E9A0C9D69E91}" srcOrd="1" destOrd="0" parTransId="{E5C704B0-DB8C-4E8C-A7B3-49A7A120BF7B}" sibTransId="{8C31FF87-D786-498F-B4F8-FA4F5650B856}"/>
    <dgm:cxn modelId="{D4201BB5-5256-4D86-81FA-EFDC0AA30415}" type="presOf" srcId="{3DC9E84D-4109-41D9-B23B-CD33F63307C9}" destId="{08E2C8D8-6229-43A7-8F06-E64E22D8E58A}" srcOrd="0" destOrd="0" presId="urn:diagrams.loki3.com/BracketList+Icon"/>
    <dgm:cxn modelId="{8ADC8A32-801B-417F-BE27-4B4864AC6DE2}" type="presOf" srcId="{6C394397-D1FF-412A-9B1A-A1C7497BA927}" destId="{BAC3E759-BFAD-49B5-8556-AF41067A7811}" srcOrd="0" destOrd="1" presId="urn:diagrams.loki3.com/BracketList+Icon"/>
    <dgm:cxn modelId="{D439B70B-2807-4F96-8101-8733B06F6BEA}" type="presOf" srcId="{B1295C8C-8D1F-43C6-82C9-E9A0C9D69E91}" destId="{7C9B8812-F849-453D-BA52-CE14C834B1BC}" srcOrd="0" destOrd="0" presId="urn:diagrams.loki3.com/BracketList+Icon"/>
    <dgm:cxn modelId="{2577AF47-547F-47F7-A484-871FB3256470}" srcId="{CE05747F-C2B6-48F4-B230-931F3251F608}" destId="{7E505937-A1D1-4FCF-B857-F28870C2B438}" srcOrd="0" destOrd="0" parTransId="{C7132FAD-B185-4405-ABD4-A30DEAC13416}" sibTransId="{3B7DB6A5-4C5E-46B9-A357-36BB8E4D8D85}"/>
    <dgm:cxn modelId="{EBEFFE02-D79C-4682-B676-2C45B3EDDB59}" srcId="{CE05747F-C2B6-48F4-B230-931F3251F608}" destId="{1B41DC41-29F0-4922-BFC5-D6FC08605C24}" srcOrd="2" destOrd="0" parTransId="{CE9E3E3B-2FC2-4FCA-97C2-0743E0F5A1A8}" sibTransId="{B1482198-B815-4549-93A1-1975942E3B24}"/>
    <dgm:cxn modelId="{C492D978-6FB6-47F5-A771-EE0734A3F0B6}" type="presOf" srcId="{1B41DC41-29F0-4922-BFC5-D6FC08605C24}" destId="{DFE58E50-D08B-4B73-94A1-1086CA88357F}" srcOrd="0" destOrd="0" presId="urn:diagrams.loki3.com/BracketList+Icon"/>
    <dgm:cxn modelId="{C6AEF221-E6DA-44AC-B1D1-65C2742929D0}" type="presOf" srcId="{CE05747F-C2B6-48F4-B230-931F3251F608}" destId="{A664B6DC-B5D4-480F-8C18-4EEA3B403295}" srcOrd="0" destOrd="0" presId="urn:diagrams.loki3.com/BracketList+Icon"/>
    <dgm:cxn modelId="{050FAFEF-930A-4126-A547-7BE7741083AA}" srcId="{B1295C8C-8D1F-43C6-82C9-E9A0C9D69E91}" destId="{398C4C62-02C4-4A91-B786-6B3C60549C0C}" srcOrd="1" destOrd="0" parTransId="{710BAE6A-1D03-4BB0-8C25-75B698134579}" sibTransId="{A606B13E-BFAD-4B31-AAA7-E78B10EBF07E}"/>
    <dgm:cxn modelId="{2ABD5B67-1CE7-4279-9067-19CCCF9051CC}" type="presOf" srcId="{754976FE-E4B0-4743-B453-0E44EC68399E}" destId="{0B75026B-D553-42CF-87D2-B415F2777DCC}" srcOrd="0" destOrd="0" presId="urn:diagrams.loki3.com/BracketList+Icon"/>
    <dgm:cxn modelId="{991CB489-1893-438D-BC32-42AAD94F996C}" srcId="{1B41DC41-29F0-4922-BFC5-D6FC08605C24}" destId="{4777BA7A-CB4C-4047-A5C1-19C4370C7AE7}" srcOrd="0" destOrd="0" parTransId="{DBA40324-CF00-4C14-AB62-75C05DB6EAE5}" sibTransId="{494B452E-9B16-41EA-8512-F0037B9C3E0D}"/>
    <dgm:cxn modelId="{DA4699B2-C001-40CF-BCC5-714E4904F848}" type="presOf" srcId="{398C4C62-02C4-4A91-B786-6B3C60549C0C}" destId="{08E2C8D8-6229-43A7-8F06-E64E22D8E58A}" srcOrd="0" destOrd="1" presId="urn:diagrams.loki3.com/BracketList+Icon"/>
    <dgm:cxn modelId="{9268D54A-D35A-4708-9D02-3BB9F8BB57B5}" type="presParOf" srcId="{A664B6DC-B5D4-480F-8C18-4EEA3B403295}" destId="{707CF0F8-542C-4273-AD39-AC9125950E5B}" srcOrd="0" destOrd="0" presId="urn:diagrams.loki3.com/BracketList+Icon"/>
    <dgm:cxn modelId="{5CD7EB98-1087-45B7-A078-231F1E59FE38}" type="presParOf" srcId="{707CF0F8-542C-4273-AD39-AC9125950E5B}" destId="{2C5BA068-BB4B-49C7-8916-4C0FEEAFB7D3}" srcOrd="0" destOrd="0" presId="urn:diagrams.loki3.com/BracketList+Icon"/>
    <dgm:cxn modelId="{62A6211C-BFD3-4C65-B651-21AA06D3F7C4}" type="presParOf" srcId="{707CF0F8-542C-4273-AD39-AC9125950E5B}" destId="{F7060B7B-A2B0-46AD-A854-46E0D1855F68}" srcOrd="1" destOrd="0" presId="urn:diagrams.loki3.com/BracketList+Icon"/>
    <dgm:cxn modelId="{2092F5D6-5606-4284-9313-0C9F6D6077F6}" type="presParOf" srcId="{707CF0F8-542C-4273-AD39-AC9125950E5B}" destId="{CC5F4082-0804-4B7F-B15E-81E8137F5C11}" srcOrd="2" destOrd="0" presId="urn:diagrams.loki3.com/BracketList+Icon"/>
    <dgm:cxn modelId="{67E306BC-66CB-4944-843D-0ED313B1C963}" type="presParOf" srcId="{707CF0F8-542C-4273-AD39-AC9125950E5B}" destId="{0B75026B-D553-42CF-87D2-B415F2777DCC}" srcOrd="3" destOrd="0" presId="urn:diagrams.loki3.com/BracketList+Icon"/>
    <dgm:cxn modelId="{0A89DDCB-1646-491A-B01E-37BC7434954A}" type="presParOf" srcId="{A664B6DC-B5D4-480F-8C18-4EEA3B403295}" destId="{57548DBF-1933-42EC-B582-783DD4A3CC9D}" srcOrd="1" destOrd="0" presId="urn:diagrams.loki3.com/BracketList+Icon"/>
    <dgm:cxn modelId="{FE662A29-DEF6-43F8-9ACB-C3C1008CC536}" type="presParOf" srcId="{A664B6DC-B5D4-480F-8C18-4EEA3B403295}" destId="{61D22842-6DE5-43F4-8C89-BDFBDF0A84C8}" srcOrd="2" destOrd="0" presId="urn:diagrams.loki3.com/BracketList+Icon"/>
    <dgm:cxn modelId="{EFFFD98B-F8B5-428D-B5C4-5A4F7E54B73A}" type="presParOf" srcId="{61D22842-6DE5-43F4-8C89-BDFBDF0A84C8}" destId="{7C9B8812-F849-453D-BA52-CE14C834B1BC}" srcOrd="0" destOrd="0" presId="urn:diagrams.loki3.com/BracketList+Icon"/>
    <dgm:cxn modelId="{0165544F-768C-4D5D-AD01-D0AEBA30D73B}" type="presParOf" srcId="{61D22842-6DE5-43F4-8C89-BDFBDF0A84C8}" destId="{3B998CFF-DF3C-43F4-8CBE-41A479DE6B8A}" srcOrd="1" destOrd="0" presId="urn:diagrams.loki3.com/BracketList+Icon"/>
    <dgm:cxn modelId="{7BFC50F8-041C-4D0E-9F6C-18EDD35AC855}" type="presParOf" srcId="{61D22842-6DE5-43F4-8C89-BDFBDF0A84C8}" destId="{4FF76137-1C2B-4AAD-B533-20395A53231B}" srcOrd="2" destOrd="0" presId="urn:diagrams.loki3.com/BracketList+Icon"/>
    <dgm:cxn modelId="{69F1C48F-D1D4-4706-A9E6-E2CF40898067}" type="presParOf" srcId="{61D22842-6DE5-43F4-8C89-BDFBDF0A84C8}" destId="{08E2C8D8-6229-43A7-8F06-E64E22D8E58A}" srcOrd="3" destOrd="0" presId="urn:diagrams.loki3.com/BracketList+Icon"/>
    <dgm:cxn modelId="{91C56926-CD9F-4353-B727-58AB8131A684}" type="presParOf" srcId="{A664B6DC-B5D4-480F-8C18-4EEA3B403295}" destId="{EDA6321F-5E83-4AB5-A934-A8A6B1E277A0}" srcOrd="3" destOrd="0" presId="urn:diagrams.loki3.com/BracketList+Icon"/>
    <dgm:cxn modelId="{258F0EFF-648C-4CE4-ACC1-05DFE1EBE93E}" type="presParOf" srcId="{A664B6DC-B5D4-480F-8C18-4EEA3B403295}" destId="{74287BDB-9D80-46B7-9984-AC2B753423DD}" srcOrd="4" destOrd="0" presId="urn:diagrams.loki3.com/BracketList+Icon"/>
    <dgm:cxn modelId="{EF132C8E-2172-487B-A19A-5A3988CBA3F6}" type="presParOf" srcId="{74287BDB-9D80-46B7-9984-AC2B753423DD}" destId="{DFE58E50-D08B-4B73-94A1-1086CA88357F}" srcOrd="0" destOrd="0" presId="urn:diagrams.loki3.com/BracketList+Icon"/>
    <dgm:cxn modelId="{A09E737D-F1E5-4F39-A7D1-333DDCE87D85}" type="presParOf" srcId="{74287BDB-9D80-46B7-9984-AC2B753423DD}" destId="{5A3A5914-362B-47B2-925E-1271EDCF4D5A}" srcOrd="1" destOrd="0" presId="urn:diagrams.loki3.com/BracketList+Icon"/>
    <dgm:cxn modelId="{3F3F1639-B44E-4AFE-85C3-D84DEB8719D4}" type="presParOf" srcId="{74287BDB-9D80-46B7-9984-AC2B753423DD}" destId="{867C6EEA-1D9F-4C72-A3E4-4858AB1B0645}" srcOrd="2" destOrd="0" presId="urn:diagrams.loki3.com/BracketList+Icon"/>
    <dgm:cxn modelId="{1AAF2981-58CB-46F1-ADED-4F264594908F}" type="presParOf" srcId="{74287BDB-9D80-46B7-9984-AC2B753423DD}" destId="{BAC3E759-BFAD-49B5-8556-AF41067A7811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5BA068-BB4B-49C7-8916-4C0FEEAFB7D3}">
      <dsp:nvSpPr>
        <dsp:cNvPr id="0" name=""/>
        <dsp:cNvSpPr/>
      </dsp:nvSpPr>
      <dsp:spPr>
        <a:xfrm>
          <a:off x="3649" y="292270"/>
          <a:ext cx="2492473" cy="12696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Performs Client Assessments</a:t>
          </a:r>
        </a:p>
      </dsp:txBody>
      <dsp:txXfrm>
        <a:off x="3649" y="292270"/>
        <a:ext cx="2492473" cy="1269675"/>
      </dsp:txXfrm>
    </dsp:sp>
    <dsp:sp modelId="{F7060B7B-A2B0-46AD-A854-46E0D1855F68}">
      <dsp:nvSpPr>
        <dsp:cNvPr id="0" name=""/>
        <dsp:cNvSpPr/>
      </dsp:nvSpPr>
      <dsp:spPr>
        <a:xfrm>
          <a:off x="2496122" y="212915"/>
          <a:ext cx="498494" cy="1428384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75026B-D553-42CF-87D2-B415F2777DCC}">
      <dsp:nvSpPr>
        <dsp:cNvPr id="0" name=""/>
        <dsp:cNvSpPr/>
      </dsp:nvSpPr>
      <dsp:spPr>
        <a:xfrm>
          <a:off x="3194015" y="260809"/>
          <a:ext cx="7273282" cy="13325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Assist our Clients with obtaining their employment goal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Raise self-esteem in the pursuit of that goal </a:t>
          </a:r>
        </a:p>
      </dsp:txBody>
      <dsp:txXfrm>
        <a:off x="3194015" y="260809"/>
        <a:ext cx="7273282" cy="1332596"/>
      </dsp:txXfrm>
    </dsp:sp>
    <dsp:sp modelId="{7C9B8812-F849-453D-BA52-CE14C834B1BC}">
      <dsp:nvSpPr>
        <dsp:cNvPr id="0" name=""/>
        <dsp:cNvSpPr/>
      </dsp:nvSpPr>
      <dsp:spPr>
        <a:xfrm>
          <a:off x="3649" y="1808979"/>
          <a:ext cx="2615180" cy="902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Trainings and Job Search</a:t>
          </a:r>
        </a:p>
      </dsp:txBody>
      <dsp:txXfrm>
        <a:off x="3649" y="1808979"/>
        <a:ext cx="2615180" cy="902137"/>
      </dsp:txXfrm>
    </dsp:sp>
    <dsp:sp modelId="{3B998CFF-DF3C-43F4-8CBE-41A479DE6B8A}">
      <dsp:nvSpPr>
        <dsp:cNvPr id="0" name=""/>
        <dsp:cNvSpPr/>
      </dsp:nvSpPr>
      <dsp:spPr>
        <a:xfrm>
          <a:off x="2618829" y="1738500"/>
          <a:ext cx="523036" cy="1043096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E2C8D8-6229-43A7-8F06-E64E22D8E58A}">
      <dsp:nvSpPr>
        <dsp:cNvPr id="0" name=""/>
        <dsp:cNvSpPr/>
      </dsp:nvSpPr>
      <dsp:spPr>
        <a:xfrm>
          <a:off x="3351079" y="1738500"/>
          <a:ext cx="7113290" cy="1043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Job Readiness Training, Create Job Search Tools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On the Job Training, Personal Social Adjustment </a:t>
          </a:r>
        </a:p>
      </dsp:txBody>
      <dsp:txXfrm>
        <a:off x="3351079" y="1738500"/>
        <a:ext cx="7113290" cy="1043096"/>
      </dsp:txXfrm>
    </dsp:sp>
    <dsp:sp modelId="{DFE58E50-D08B-4B73-94A1-1086CA88357F}">
      <dsp:nvSpPr>
        <dsp:cNvPr id="0" name=""/>
        <dsp:cNvSpPr/>
      </dsp:nvSpPr>
      <dsp:spPr>
        <a:xfrm>
          <a:off x="3649" y="3129390"/>
          <a:ext cx="2615180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Services</a:t>
          </a:r>
        </a:p>
      </dsp:txBody>
      <dsp:txXfrm>
        <a:off x="3649" y="3129390"/>
        <a:ext cx="2615180" cy="534600"/>
      </dsp:txXfrm>
    </dsp:sp>
    <dsp:sp modelId="{5A3A5914-362B-47B2-925E-1271EDCF4D5A}">
      <dsp:nvSpPr>
        <dsp:cNvPr id="0" name=""/>
        <dsp:cNvSpPr/>
      </dsp:nvSpPr>
      <dsp:spPr>
        <a:xfrm>
          <a:off x="2618829" y="2878796"/>
          <a:ext cx="523036" cy="103578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3E759-BFAD-49B5-8556-AF41067A7811}">
      <dsp:nvSpPr>
        <dsp:cNvPr id="0" name=""/>
        <dsp:cNvSpPr/>
      </dsp:nvSpPr>
      <dsp:spPr>
        <a:xfrm>
          <a:off x="3351079" y="2878796"/>
          <a:ext cx="7113290" cy="10357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Self- Sufficiency Navigation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Job Maintenance and Support</a:t>
          </a:r>
        </a:p>
      </dsp:txBody>
      <dsp:txXfrm>
        <a:off x="3351079" y="2878796"/>
        <a:ext cx="7113290" cy="10357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5BA068-BB4B-49C7-8916-4C0FEEAFB7D3}">
      <dsp:nvSpPr>
        <dsp:cNvPr id="0" name=""/>
        <dsp:cNvSpPr/>
      </dsp:nvSpPr>
      <dsp:spPr>
        <a:xfrm>
          <a:off x="4643" y="289138"/>
          <a:ext cx="2374959" cy="902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68580" rIns="192024" bIns="6858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Step 1 Passing Suitability</a:t>
          </a:r>
        </a:p>
      </dsp:txBody>
      <dsp:txXfrm>
        <a:off x="4643" y="289138"/>
        <a:ext cx="2374959" cy="902137"/>
      </dsp:txXfrm>
    </dsp:sp>
    <dsp:sp modelId="{F7060B7B-A2B0-46AD-A854-46E0D1855F68}">
      <dsp:nvSpPr>
        <dsp:cNvPr id="0" name=""/>
        <dsp:cNvSpPr/>
      </dsp:nvSpPr>
      <dsp:spPr>
        <a:xfrm>
          <a:off x="2379602" y="35411"/>
          <a:ext cx="474991" cy="1409589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75026B-D553-42CF-87D2-B415F2777DCC}">
      <dsp:nvSpPr>
        <dsp:cNvPr id="0" name=""/>
        <dsp:cNvSpPr/>
      </dsp:nvSpPr>
      <dsp:spPr>
        <a:xfrm>
          <a:off x="3044591" y="35411"/>
          <a:ext cx="6459890" cy="14095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Complete your My SSA profile with securities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Complete and submit forms</a:t>
          </a:r>
        </a:p>
      </dsp:txBody>
      <dsp:txXfrm>
        <a:off x="3044591" y="35411"/>
        <a:ext cx="6459890" cy="1409589"/>
      </dsp:txXfrm>
    </dsp:sp>
    <dsp:sp modelId="{7C9B8812-F849-453D-BA52-CE14C834B1BC}">
      <dsp:nvSpPr>
        <dsp:cNvPr id="0" name=""/>
        <dsp:cNvSpPr/>
      </dsp:nvSpPr>
      <dsp:spPr>
        <a:xfrm>
          <a:off x="4643" y="1612681"/>
          <a:ext cx="2374959" cy="902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68580" rIns="192024" bIns="6858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Step 2 Training</a:t>
          </a:r>
        </a:p>
      </dsp:txBody>
      <dsp:txXfrm>
        <a:off x="4643" y="1612681"/>
        <a:ext cx="2374959" cy="902137"/>
      </dsp:txXfrm>
    </dsp:sp>
    <dsp:sp modelId="{3B998CFF-DF3C-43F4-8CBE-41A479DE6B8A}">
      <dsp:nvSpPr>
        <dsp:cNvPr id="0" name=""/>
        <dsp:cNvSpPr/>
      </dsp:nvSpPr>
      <dsp:spPr>
        <a:xfrm>
          <a:off x="2379602" y="1542201"/>
          <a:ext cx="474991" cy="1043096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E2C8D8-6229-43A7-8F06-E64E22D8E58A}">
      <dsp:nvSpPr>
        <dsp:cNvPr id="0" name=""/>
        <dsp:cNvSpPr/>
      </dsp:nvSpPr>
      <dsp:spPr>
        <a:xfrm>
          <a:off x="3044591" y="1542201"/>
          <a:ext cx="6459890" cy="1043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Learning How, What, When, Why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Most Importantly How we get paid</a:t>
          </a:r>
        </a:p>
      </dsp:txBody>
      <dsp:txXfrm>
        <a:off x="3044591" y="1542201"/>
        <a:ext cx="6459890" cy="1043096"/>
      </dsp:txXfrm>
    </dsp:sp>
    <dsp:sp modelId="{DFE58E50-D08B-4B73-94A1-1086CA88357F}">
      <dsp:nvSpPr>
        <dsp:cNvPr id="0" name=""/>
        <dsp:cNvSpPr/>
      </dsp:nvSpPr>
      <dsp:spPr>
        <a:xfrm>
          <a:off x="4643" y="2936224"/>
          <a:ext cx="2374959" cy="902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68580" rIns="192024" bIns="6858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Step 3 Setting Date</a:t>
          </a:r>
        </a:p>
      </dsp:txBody>
      <dsp:txXfrm>
        <a:off x="4643" y="2936224"/>
        <a:ext cx="2374959" cy="902137"/>
      </dsp:txXfrm>
    </dsp:sp>
    <dsp:sp modelId="{5A3A5914-362B-47B2-925E-1271EDCF4D5A}">
      <dsp:nvSpPr>
        <dsp:cNvPr id="0" name=""/>
        <dsp:cNvSpPr/>
      </dsp:nvSpPr>
      <dsp:spPr>
        <a:xfrm>
          <a:off x="2379602" y="2682498"/>
          <a:ext cx="474991" cy="1409589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3E759-BFAD-49B5-8556-AF41067A7811}">
      <dsp:nvSpPr>
        <dsp:cNvPr id="0" name=""/>
        <dsp:cNvSpPr/>
      </dsp:nvSpPr>
      <dsp:spPr>
        <a:xfrm>
          <a:off x="3044591" y="2682498"/>
          <a:ext cx="6459890" cy="14095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Having a Grand Opening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Working the EN (projected for Summer 2016)</a:t>
          </a:r>
        </a:p>
      </dsp:txBody>
      <dsp:txXfrm>
        <a:off x="3044591" y="2682498"/>
        <a:ext cx="6459890" cy="1409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11/3/2016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11/3/2016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03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56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" y="0"/>
            <a:ext cx="12188826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-1" y="5102352"/>
            <a:ext cx="12188826" cy="17556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286000"/>
            <a:ext cx="9601200" cy="1517904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11/3/2016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11/3/2016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11/3/2016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74320"/>
            <a:ext cx="12192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11/3/2016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en-US"/>
              <a:t>11/3/2016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30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11/3/2016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11/3/2016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11/3/2016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11/3/2016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752" y="502920"/>
            <a:ext cx="670255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11/3/2016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8368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11/3/2016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mailto:getsjob4you@gmail.com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977" y="2286000"/>
            <a:ext cx="12027158" cy="1517904"/>
          </a:xfrm>
        </p:spPr>
        <p:txBody>
          <a:bodyPr>
            <a:normAutofit fontScale="90000"/>
          </a:bodyPr>
          <a:lstStyle/>
          <a:p>
            <a:r>
              <a:rPr lang="en-US" dirty="0"/>
              <a:t>WELCOME TO </a:t>
            </a:r>
            <a:br>
              <a:rPr lang="en-US" dirty="0"/>
            </a:br>
            <a:r>
              <a:rPr lang="en-US" dirty="0"/>
              <a:t>GILLISPIE EMPLOYMENT &amp; TRAINING 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59351"/>
            <a:ext cx="9601200" cy="17229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Where the employers wants    fit    the employees needs – its our #1 priority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New Hire Orientation 2016</a:t>
            </a: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LAUNCHING THE EN (EMPLOYMENT NETWORK)</a:t>
            </a:r>
            <a:br>
              <a:rPr lang="en-US" dirty="0"/>
            </a:br>
            <a:r>
              <a:rPr lang="en-US" dirty="0"/>
              <a:t>Social Security Ticket to Work Program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124809"/>
              </p:ext>
            </p:extLst>
          </p:nvPr>
        </p:nvGraphicFramePr>
        <p:xfrm>
          <a:off x="1341438" y="1901825"/>
          <a:ext cx="9509125" cy="412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4576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Graphic spid="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LETS GO OVER OR FORMS AND FILES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Master Job Application</a:t>
            </a:r>
          </a:p>
          <a:p>
            <a:r>
              <a:rPr lang="en-US" dirty="0"/>
              <a:t>Intake &amp; Procedure Form</a:t>
            </a:r>
          </a:p>
          <a:p>
            <a:r>
              <a:rPr lang="en-US" dirty="0"/>
              <a:t>File Check List</a:t>
            </a:r>
          </a:p>
          <a:p>
            <a:r>
              <a:rPr lang="en-US" dirty="0"/>
              <a:t>Consumer Information Page</a:t>
            </a:r>
          </a:p>
          <a:p>
            <a:r>
              <a:rPr lang="en-US" dirty="0"/>
              <a:t>Application List &amp; Action Form</a:t>
            </a:r>
          </a:p>
          <a:p>
            <a:r>
              <a:rPr lang="en-US" dirty="0"/>
              <a:t>Blank Case Notes</a:t>
            </a:r>
          </a:p>
          <a:p>
            <a:r>
              <a:rPr lang="en-US" dirty="0"/>
              <a:t>Contract</a:t>
            </a:r>
          </a:p>
          <a:p>
            <a:r>
              <a:rPr lang="en-US" dirty="0"/>
              <a:t>Other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is the order</a:t>
            </a:r>
          </a:p>
          <a:p>
            <a:r>
              <a:rPr lang="en-US" dirty="0"/>
              <a:t>5 Tabs: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Are all reports signed by Ms. G and the consumers</a:t>
            </a:r>
          </a:p>
          <a:p>
            <a:r>
              <a:rPr lang="en-US" dirty="0"/>
              <a:t>Is there an ID, SS Card, Resume, MJA and Datasheet in every file</a:t>
            </a:r>
          </a:p>
          <a:p>
            <a:r>
              <a:rPr lang="en-US" dirty="0"/>
              <a:t>Employment Forms from DARS: Explained</a:t>
            </a:r>
          </a:p>
        </p:txBody>
      </p:sp>
    </p:spTree>
    <p:extLst>
      <p:ext uri="{BB962C8B-B14F-4D97-AF65-F5344CB8AC3E}">
        <p14:creationId xmlns:p14="http://schemas.microsoft.com/office/powerpoint/2010/main" val="406481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634481"/>
            <a:ext cx="4206240" cy="3708919"/>
          </a:xfrm>
        </p:spPr>
        <p:txBody>
          <a:bodyPr>
            <a:normAutofit fontScale="90000"/>
          </a:bodyPr>
          <a:lstStyle/>
          <a:p>
            <a:r>
              <a:rPr lang="en-US" dirty="0"/>
              <a:t>990 I-H 10  NORTH</a:t>
            </a:r>
            <a:br>
              <a:rPr lang="en-US" dirty="0"/>
            </a:br>
            <a:r>
              <a:rPr lang="en-US" dirty="0"/>
              <a:t>SUITE 110</a:t>
            </a:r>
            <a:br>
              <a:rPr lang="en-US" dirty="0"/>
            </a:br>
            <a:r>
              <a:rPr lang="en-US" dirty="0"/>
              <a:t>BEAUMONT, TX 77702</a:t>
            </a:r>
            <a:br>
              <a:rPr lang="en-US" dirty="0"/>
            </a:br>
            <a:br>
              <a:rPr lang="en-US" dirty="0"/>
            </a:br>
            <a:r>
              <a:rPr lang="en-US" dirty="0"/>
              <a:t>(409) 767-8772 OFFICE</a:t>
            </a:r>
            <a:br>
              <a:rPr lang="en-US" dirty="0"/>
            </a:br>
            <a:r>
              <a:rPr lang="en-US" dirty="0"/>
              <a:t>(409) 499-8216 Ms. G</a:t>
            </a:r>
            <a:br>
              <a:rPr lang="en-US" dirty="0"/>
            </a:br>
            <a:r>
              <a:rPr lang="en-US" dirty="0"/>
              <a:t>(409) 241-7172 Fax</a:t>
            </a:r>
            <a:br>
              <a:rPr lang="en-US" dirty="0"/>
            </a:br>
            <a:r>
              <a:rPr lang="en-US" dirty="0">
                <a:hlinkClick r:id="rId2"/>
              </a:rPr>
              <a:t>getsjob4you@gmail.com</a:t>
            </a:r>
            <a:br>
              <a:rPr lang="en-US" dirty="0"/>
            </a:br>
            <a:r>
              <a:rPr lang="en-US" dirty="0"/>
              <a:t>www.getsjob4you.com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176" y="4361688"/>
            <a:ext cx="11135712" cy="1728216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THANK YOU FOR YOUR SERVICE</a:t>
            </a:r>
          </a:p>
          <a:p>
            <a:pPr algn="ctr"/>
            <a:r>
              <a:rPr lang="en-US" sz="3600" dirty="0"/>
              <a:t>YOU ARE VALUED HERE!!!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" t="24" r="-489" b="-446"/>
          <a:stretch/>
        </p:blipFill>
        <p:spPr>
          <a:xfrm>
            <a:off x="541176" y="634481"/>
            <a:ext cx="5609093" cy="3051111"/>
          </a:xfrm>
        </p:spPr>
      </p:pic>
    </p:spTree>
    <p:extLst>
      <p:ext uri="{BB962C8B-B14F-4D97-AF65-F5344CB8AC3E}">
        <p14:creationId xmlns:p14="http://schemas.microsoft.com/office/powerpoint/2010/main" val="15854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06632" y="238125"/>
            <a:ext cx="9509760" cy="1233424"/>
          </a:xfrm>
        </p:spPr>
        <p:txBody>
          <a:bodyPr/>
          <a:lstStyle/>
          <a:p>
            <a:pPr algn="r"/>
            <a:r>
              <a:rPr lang="en-US" dirty="0"/>
              <a:t>ESTABLISHED OCTOBER 2013 </a:t>
            </a:r>
            <a:br>
              <a:rPr lang="en-US" dirty="0"/>
            </a:br>
            <a:r>
              <a:rPr lang="en-US" dirty="0"/>
              <a:t>BY SHERRELL GILLISPIE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846" y="1700784"/>
            <a:ext cx="9438669" cy="458361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dirty="0"/>
              <a:t> </a:t>
            </a:r>
            <a:r>
              <a:rPr lang="en-US" b="1" dirty="0"/>
              <a:t>CEO and Director of Gillispie Employment &amp; Training Services</a:t>
            </a:r>
            <a:r>
              <a:rPr lang="en-US" dirty="0"/>
              <a:t> G.E.T.S  –  Certified Job Coach, Job Placement Specialist, Supported Employment Specialist and Director from University of North Texas. </a:t>
            </a:r>
          </a:p>
          <a:p>
            <a:pPr marL="45720" indent="0">
              <a:buNone/>
            </a:pPr>
            <a:r>
              <a:rPr lang="en-US" dirty="0"/>
              <a:t>Graduate of  Lamar State College – Port Arthur with a A.A.S. Degree in Medical &amp; Business Administration. </a:t>
            </a:r>
          </a:p>
          <a:p>
            <a:pPr marL="45720" indent="0">
              <a:buNone/>
            </a:pPr>
            <a:r>
              <a:rPr lang="en-US" dirty="0"/>
              <a:t>Her personalized job readiness training methods &amp; curriculum have successfully helped hundreds of individual learn how to find and maintain employment or start their own business. </a:t>
            </a:r>
          </a:p>
          <a:p>
            <a:pPr lvl="1"/>
            <a:r>
              <a:rPr lang="en-US" b="1" dirty="0"/>
              <a:t>Certified Workforce Specialist and Facilitator</a:t>
            </a:r>
            <a:r>
              <a:rPr lang="en-US" dirty="0"/>
              <a:t> : For Workforce Solutions – Beaumont, TX for over 5 years (Feb. 2008- March 2013) where she has written job readiness curriculum for workshops and honed her facilitation and speaking skills.</a:t>
            </a:r>
          </a:p>
          <a:p>
            <a:pPr lvl="1"/>
            <a:r>
              <a:rPr lang="en-US" dirty="0"/>
              <a:t> She has assisted various community partners in the area of job readiness by training, speaking and facilitating meetings at: Buckner’s, Kaplan College, BISD Educational Summit, Beaumont Probation Department, Federal Prison, DARS, Lamar University, Beaumont Library, and more…</a:t>
            </a:r>
          </a:p>
          <a:p>
            <a:pPr marL="45720" indent="0">
              <a:buNone/>
            </a:pPr>
            <a:r>
              <a:rPr lang="en-US" dirty="0"/>
              <a:t>A disability advocate, self-sufficiency navigator and forerunner in the fight for children obesity.</a:t>
            </a:r>
          </a:p>
          <a:p>
            <a:endParaRPr lang="en-US" dirty="0"/>
          </a:p>
        </p:txBody>
      </p:sp>
      <p:pic>
        <p:nvPicPr>
          <p:cNvPr id="208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8" y="280987"/>
            <a:ext cx="16668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188879"/>
              </p:ext>
            </p:extLst>
          </p:nvPr>
        </p:nvGraphicFramePr>
        <p:xfrm>
          <a:off x="0" y="3021329"/>
          <a:ext cx="2285999" cy="73152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804214">
                  <a:extLst>
                    <a:ext uri="{9D8B030D-6E8A-4147-A177-3AD203B41FA5}">
                      <a16:colId xmlns:a16="http://schemas.microsoft.com/office/drawing/2014/main" val="4288329541"/>
                    </a:ext>
                  </a:extLst>
                </a:gridCol>
                <a:gridCol w="1481785">
                  <a:extLst>
                    <a:ext uri="{9D8B030D-6E8A-4147-A177-3AD203B41FA5}">
                      <a16:colId xmlns:a16="http://schemas.microsoft.com/office/drawing/2014/main" val="2819725020"/>
                    </a:ext>
                  </a:extLst>
                </a:gridCol>
              </a:tblGrid>
              <a:tr h="717739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88" marR="6728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WE ARE C.R.P’s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 February, 2013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88" marR="67288" marT="0" marB="0"/>
                </a:tc>
                <a:extLst>
                  <a:ext uri="{0D108BD9-81ED-4DB2-BD59-A6C34878D82A}">
                    <a16:rowId xmlns:a16="http://schemas.microsoft.com/office/drawing/2014/main" val="3549485193"/>
                  </a:ext>
                </a:extLst>
              </a:tr>
            </a:tbl>
          </a:graphicData>
        </a:graphic>
      </p:graphicFrame>
      <p:pic>
        <p:nvPicPr>
          <p:cNvPr id="208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36106"/>
            <a:ext cx="9334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923242"/>
              </p:ext>
            </p:extLst>
          </p:nvPr>
        </p:nvGraphicFramePr>
        <p:xfrm>
          <a:off x="1" y="3846384"/>
          <a:ext cx="2285998" cy="109728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804214">
                  <a:extLst>
                    <a:ext uri="{9D8B030D-6E8A-4147-A177-3AD203B41FA5}">
                      <a16:colId xmlns:a16="http://schemas.microsoft.com/office/drawing/2014/main" val="11234978"/>
                    </a:ext>
                  </a:extLst>
                </a:gridCol>
                <a:gridCol w="1481784">
                  <a:extLst>
                    <a:ext uri="{9D8B030D-6E8A-4147-A177-3AD203B41FA5}">
                      <a16:colId xmlns:a16="http://schemas.microsoft.com/office/drawing/2014/main" val="3666007924"/>
                    </a:ext>
                  </a:extLst>
                </a:gridCol>
              </a:tblGrid>
              <a:tr h="5947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solidFill>
                          <a:srgbClr val="C6A2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88" marR="6728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Women’s History Month Celebration  March 2016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88" marR="67288" marT="0" marB="0"/>
                </a:tc>
                <a:extLst>
                  <a:ext uri="{0D108BD9-81ED-4DB2-BD59-A6C34878D82A}">
                    <a16:rowId xmlns:a16="http://schemas.microsoft.com/office/drawing/2014/main" val="3799149330"/>
                  </a:ext>
                </a:extLst>
              </a:tr>
            </a:tbl>
          </a:graphicData>
        </a:graphic>
      </p:graphicFrame>
      <p:pic>
        <p:nvPicPr>
          <p:cNvPr id="2090" name="Picture 4" descr="MC900441868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6384"/>
            <a:ext cx="1072317" cy="74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334982"/>
              </p:ext>
            </p:extLst>
          </p:nvPr>
        </p:nvGraphicFramePr>
        <p:xfrm>
          <a:off x="1" y="5073393"/>
          <a:ext cx="2285998" cy="108204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804214">
                  <a:extLst>
                    <a:ext uri="{9D8B030D-6E8A-4147-A177-3AD203B41FA5}">
                      <a16:colId xmlns:a16="http://schemas.microsoft.com/office/drawing/2014/main" val="3262950685"/>
                    </a:ext>
                  </a:extLst>
                </a:gridCol>
                <a:gridCol w="1481784">
                  <a:extLst>
                    <a:ext uri="{9D8B030D-6E8A-4147-A177-3AD203B41FA5}">
                      <a16:colId xmlns:a16="http://schemas.microsoft.com/office/drawing/2014/main" val="3922453889"/>
                    </a:ext>
                  </a:extLst>
                </a:gridCol>
              </a:tblGrid>
              <a:tr h="6815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solidFill>
                          <a:srgbClr val="C6A2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88" marR="6728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Employment Network Ticket to Work Program  Summer 2016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000" dirty="0">
                          <a:effectLst/>
                        </a:rPr>
                        <a:t>  </a:t>
                      </a:r>
                      <a:endParaRPr lang="en-US" sz="1000" dirty="0">
                        <a:solidFill>
                          <a:srgbClr val="C6A27B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88" marR="67288" marT="0" marB="0"/>
                </a:tc>
                <a:extLst>
                  <a:ext uri="{0D108BD9-81ED-4DB2-BD59-A6C34878D82A}">
                    <a16:rowId xmlns:a16="http://schemas.microsoft.com/office/drawing/2014/main" val="502869990"/>
                  </a:ext>
                </a:extLst>
              </a:tr>
            </a:tbl>
          </a:graphicData>
        </a:graphic>
      </p:graphicFrame>
      <p:pic>
        <p:nvPicPr>
          <p:cNvPr id="2091" name="Picture 43" descr="ttw_logo_sm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3711"/>
            <a:ext cx="1105147" cy="121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13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341120" y="265044"/>
            <a:ext cx="9509760" cy="1166192"/>
          </a:xfrm>
        </p:spPr>
        <p:txBody>
          <a:bodyPr/>
          <a:lstStyle/>
          <a:p>
            <a:r>
              <a:rPr lang="en-US" b="1" dirty="0"/>
              <a:t>A </a:t>
            </a:r>
            <a:r>
              <a:rPr lang="en-US" sz="7200" b="1" dirty="0">
                <a:solidFill>
                  <a:srgbClr val="92D050"/>
                </a:solidFill>
              </a:rPr>
              <a:t>C</a:t>
            </a:r>
            <a:r>
              <a:rPr lang="en-US" b="1" dirty="0"/>
              <a:t>OMMUNITY </a:t>
            </a:r>
            <a:r>
              <a:rPr lang="en-US" sz="7200" b="1" dirty="0">
                <a:solidFill>
                  <a:srgbClr val="92D050"/>
                </a:solidFill>
              </a:rPr>
              <a:t>R</a:t>
            </a:r>
            <a:r>
              <a:rPr lang="en-US" b="1" dirty="0"/>
              <a:t>EHABILITATION </a:t>
            </a:r>
            <a:r>
              <a:rPr lang="en-US" sz="7200" b="1" dirty="0">
                <a:solidFill>
                  <a:srgbClr val="92D050"/>
                </a:solidFill>
              </a:rPr>
              <a:t>P</a:t>
            </a:r>
            <a:r>
              <a:rPr lang="en-US" b="1" dirty="0"/>
              <a:t>ROGRAM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02365" y="1537252"/>
            <a:ext cx="10800522" cy="4943061"/>
          </a:xfrm>
        </p:spPr>
        <p:txBody>
          <a:bodyPr>
            <a:noAutofit/>
          </a:bodyPr>
          <a:lstStyle/>
          <a:p>
            <a:r>
              <a:rPr lang="en-US" sz="2800" b="1" dirty="0"/>
              <a:t>Community Rehabilitation Programs are community-based government entities (like state schools) </a:t>
            </a:r>
          </a:p>
          <a:p>
            <a:pPr marL="45720" indent="0" algn="ctr">
              <a:buNone/>
            </a:pPr>
            <a:r>
              <a:rPr lang="en-US" sz="2800" b="1" dirty="0"/>
              <a:t>or </a:t>
            </a:r>
          </a:p>
          <a:p>
            <a:r>
              <a:rPr lang="en-US" sz="2800" b="1" dirty="0"/>
              <a:t>Nonprofit private organizations (like Goodwill Industries) or For-profit operated business (like G.E.T.S.) under criteria established by the TCPPD (Texas Council on Purchasing from Persons with Disabilities)</a:t>
            </a:r>
          </a:p>
          <a:p>
            <a:pPr marL="45720" indent="0">
              <a:buNone/>
            </a:pPr>
            <a:endParaRPr lang="en-US" sz="1000" b="1" dirty="0"/>
          </a:p>
          <a:p>
            <a:r>
              <a:rPr lang="en-US" sz="2800" b="1" dirty="0"/>
              <a:t>Texas Administrative Code, Title 40, Part 7, Chapter 189 to </a:t>
            </a:r>
            <a:r>
              <a:rPr lang="en-US" sz="2800" b="1" u="sng" dirty="0"/>
              <a:t>provide leadership and direction</a:t>
            </a:r>
            <a:r>
              <a:rPr lang="en-US" sz="2800" b="1" dirty="0"/>
              <a:t> for programs that enable people with disabilities to achieve maximum personal independence through suitable employment.</a:t>
            </a:r>
          </a:p>
        </p:txBody>
      </p:sp>
    </p:spTree>
    <p:extLst>
      <p:ext uri="{BB962C8B-B14F-4D97-AF65-F5344CB8AC3E}">
        <p14:creationId xmlns:p14="http://schemas.microsoft.com/office/powerpoint/2010/main" val="27718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91547" y="467360"/>
            <a:ext cx="11648661" cy="1233424"/>
          </a:xfrm>
        </p:spPr>
        <p:txBody>
          <a:bodyPr/>
          <a:lstStyle/>
          <a:p>
            <a:r>
              <a:rPr lang="en-US" dirty="0"/>
              <a:t>AS A COMMUNITY REHABILITATION PROVIDER OF SERVICES, WE…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8889969"/>
              </p:ext>
            </p:extLst>
          </p:nvPr>
        </p:nvGraphicFramePr>
        <p:xfrm>
          <a:off x="1341438" y="1901825"/>
          <a:ext cx="10470947" cy="412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532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708297"/>
          </a:xfrm>
        </p:spPr>
        <p:txBody>
          <a:bodyPr/>
          <a:lstStyle/>
          <a:p>
            <a:pPr algn="ctr"/>
            <a:r>
              <a:rPr lang="en-US" dirty="0"/>
              <a:t>HOW WE MAKE MONEY – when clients go to work!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268297"/>
            <a:ext cx="4572000" cy="766588"/>
          </a:xfrm>
        </p:spPr>
        <p:txBody>
          <a:bodyPr/>
          <a:lstStyle/>
          <a:p>
            <a:pPr algn="ctr"/>
            <a:r>
              <a:rPr lang="en-US" b="1" dirty="0"/>
              <a:t>JOB </a:t>
            </a:r>
            <a:r>
              <a:rPr lang="en-US" b="1" dirty="0" err="1"/>
              <a:t>pLACEMENT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820" y="2034886"/>
            <a:ext cx="5297300" cy="399469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Level 1 – Needs some assistance but can do some things for themselves. </a:t>
            </a:r>
          </a:p>
          <a:p>
            <a:r>
              <a:rPr lang="en-US" dirty="0"/>
              <a:t>Level 2 – Need much more assistance from us, but can do some things</a:t>
            </a:r>
          </a:p>
          <a:p>
            <a:r>
              <a:rPr lang="en-US" u="sng" dirty="0"/>
              <a:t>Has 3 Benchmarks : </a:t>
            </a:r>
            <a:r>
              <a:rPr lang="en-US" dirty="0"/>
              <a:t>Reports need to be done each time and signed by client before payment is made</a:t>
            </a:r>
          </a:p>
          <a:p>
            <a:pPr lvl="2"/>
            <a:r>
              <a:rPr lang="en-US" dirty="0"/>
              <a:t>Day 5</a:t>
            </a:r>
          </a:p>
          <a:p>
            <a:pPr lvl="2"/>
            <a:r>
              <a:rPr lang="en-US" dirty="0"/>
              <a:t>Day 45</a:t>
            </a:r>
          </a:p>
          <a:p>
            <a:pPr lvl="2"/>
            <a:r>
              <a:rPr lang="en-US" dirty="0"/>
              <a:t>Day 90</a:t>
            </a:r>
          </a:p>
          <a:p>
            <a:r>
              <a:rPr lang="en-US" dirty="0"/>
              <a:t>Job Coaching: When we receive a P.O, (S.A.)</a:t>
            </a:r>
          </a:p>
          <a:p>
            <a:r>
              <a:rPr lang="en-US" dirty="0"/>
              <a:t>Job Readiness: Blind Side Only</a:t>
            </a:r>
          </a:p>
          <a:p>
            <a:r>
              <a:rPr lang="en-US" dirty="0"/>
              <a:t>Vocational Adjustment Training – Paid upon completion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268297"/>
            <a:ext cx="4572000" cy="766588"/>
          </a:xfrm>
        </p:spPr>
        <p:txBody>
          <a:bodyPr/>
          <a:lstStyle/>
          <a:p>
            <a:pPr algn="ctr"/>
            <a:r>
              <a:rPr lang="en-US" b="1" dirty="0"/>
              <a:t>Supportive Employment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79" y="2034886"/>
            <a:ext cx="5682965" cy="3994694"/>
          </a:xfrm>
        </p:spPr>
        <p:txBody>
          <a:bodyPr>
            <a:normAutofit/>
          </a:bodyPr>
          <a:lstStyle/>
          <a:p>
            <a:r>
              <a:rPr lang="en-US" dirty="0"/>
              <a:t>SEA Assessment is completed (20-28 page report) and meeting is complete</a:t>
            </a:r>
          </a:p>
          <a:p>
            <a:endParaRPr lang="en-US" sz="800" dirty="0"/>
          </a:p>
          <a:p>
            <a:r>
              <a:rPr lang="en-US" dirty="0"/>
              <a:t>Only one level, GETS Staff does most of the job searching, applications and support</a:t>
            </a:r>
          </a:p>
          <a:p>
            <a:r>
              <a:rPr lang="en-US" u="sng" dirty="0"/>
              <a:t>Has 5 Benchmarks: </a:t>
            </a:r>
            <a:r>
              <a:rPr lang="en-US" dirty="0"/>
              <a:t>Reports need to be done each time and signed by client before payment is made</a:t>
            </a:r>
            <a:endParaRPr lang="en-US" u="sng" dirty="0"/>
          </a:p>
          <a:p>
            <a:pPr lvl="2"/>
            <a:r>
              <a:rPr lang="en-US" dirty="0"/>
              <a:t>Day 5	  </a:t>
            </a:r>
          </a:p>
          <a:p>
            <a:pPr lvl="2"/>
            <a:r>
              <a:rPr lang="en-US" dirty="0"/>
              <a:t>Day 28</a:t>
            </a:r>
          </a:p>
          <a:p>
            <a:pPr lvl="2"/>
            <a:r>
              <a:rPr lang="en-US" dirty="0"/>
              <a:t>Day 56</a:t>
            </a:r>
          </a:p>
          <a:p>
            <a:pPr lvl="2"/>
            <a:r>
              <a:rPr lang="en-US" dirty="0"/>
              <a:t>Stability (60 day till closed)</a:t>
            </a:r>
          </a:p>
          <a:p>
            <a:pPr lvl="2"/>
            <a:r>
              <a:rPr lang="en-US" dirty="0"/>
              <a:t>Closure</a:t>
            </a:r>
          </a:p>
        </p:txBody>
      </p:sp>
    </p:spTree>
    <p:extLst>
      <p:ext uri="{BB962C8B-B14F-4D97-AF65-F5344CB8AC3E}">
        <p14:creationId xmlns:p14="http://schemas.microsoft.com/office/powerpoint/2010/main" val="134147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2014,  2015 &amp; 2016</a:t>
            </a:r>
            <a:br>
              <a:rPr lang="en-US" dirty="0"/>
            </a:br>
            <a:r>
              <a:rPr lang="en-US" dirty="0"/>
              <a:t>Service Score Card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909" y="1901952"/>
            <a:ext cx="4968240" cy="4123944"/>
          </a:xfrm>
        </p:spPr>
        <p:txBody>
          <a:bodyPr/>
          <a:lstStyle/>
          <a:p>
            <a:r>
              <a:rPr lang="en-US" dirty="0"/>
              <a:t>Our Goal is to be at 70% in 2016</a:t>
            </a:r>
          </a:p>
          <a:p>
            <a:r>
              <a:rPr lang="en-US" dirty="0"/>
              <a:t>8 Supportive clients and 10 Job placement clients employed monthly</a:t>
            </a:r>
          </a:p>
          <a:p>
            <a:r>
              <a:rPr lang="en-US" dirty="0"/>
              <a:t>Any month that happens – Bonus Month</a:t>
            </a:r>
          </a:p>
        </p:txBody>
      </p:sp>
      <p:graphicFrame>
        <p:nvGraphicFramePr>
          <p:cNvPr id="9" name="Content Placeholder 8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7661629"/>
              </p:ext>
            </p:extLst>
          </p:nvPr>
        </p:nvGraphicFramePr>
        <p:xfrm>
          <a:off x="6178808" y="713105"/>
          <a:ext cx="5904335" cy="254641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476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6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7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4278">
                  <a:extLst>
                    <a:ext uri="{9D8B030D-6E8A-4147-A177-3AD203B41FA5}">
                      <a16:colId xmlns:a16="http://schemas.microsoft.com/office/drawing/2014/main" val="3665475993"/>
                    </a:ext>
                  </a:extLst>
                </a:gridCol>
              </a:tblGrid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Blind Side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Quarter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5/1</a:t>
                      </a:r>
                      <a:r>
                        <a:rPr lang="en-US" baseline="0" dirty="0"/>
                        <a:t> Closed</a:t>
                      </a:r>
                      <a:r>
                        <a:rPr lang="en-US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10/8</a:t>
                      </a:r>
                      <a:r>
                        <a:rPr lang="en-US" baseline="0" dirty="0"/>
                        <a:t> Closed</a:t>
                      </a:r>
                      <a:r>
                        <a:rPr lang="en-US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Quarter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Contract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3/2</a:t>
                      </a:r>
                      <a:r>
                        <a:rPr lang="en-US" baseline="0" dirty="0"/>
                        <a:t> Closed</a:t>
                      </a:r>
                      <a:r>
                        <a:rPr lang="en-US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13/6</a:t>
                      </a:r>
                      <a:r>
                        <a:rPr lang="en-US" baseline="0" dirty="0"/>
                        <a:t> Closed</a:t>
                      </a:r>
                      <a:r>
                        <a:rPr lang="en-US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Quarter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 / 2 Closed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3/1</a:t>
                      </a:r>
                      <a:r>
                        <a:rPr lang="en-US" baseline="0" dirty="0"/>
                        <a:t> Closed</a:t>
                      </a:r>
                      <a:r>
                        <a:rPr lang="en-US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9/6</a:t>
                      </a:r>
                      <a:r>
                        <a:rPr lang="en-US" baseline="0" dirty="0"/>
                        <a:t> Closed</a:t>
                      </a:r>
                      <a:r>
                        <a:rPr lang="en-US" dirty="0"/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Quarter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 / 2 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10/10 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0/0 Closed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62522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731090"/>
              </p:ext>
            </p:extLst>
          </p:nvPr>
        </p:nvGraphicFramePr>
        <p:xfrm>
          <a:off x="3539554" y="3689043"/>
          <a:ext cx="5747059" cy="267720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436765">
                  <a:extLst>
                    <a:ext uri="{9D8B030D-6E8A-4147-A177-3AD203B41FA5}">
                      <a16:colId xmlns:a16="http://schemas.microsoft.com/office/drawing/2014/main" val="2716918041"/>
                    </a:ext>
                  </a:extLst>
                </a:gridCol>
                <a:gridCol w="1436765">
                  <a:extLst>
                    <a:ext uri="{9D8B030D-6E8A-4147-A177-3AD203B41FA5}">
                      <a16:colId xmlns:a16="http://schemas.microsoft.com/office/drawing/2014/main" val="3884770038"/>
                    </a:ext>
                  </a:extLst>
                </a:gridCol>
                <a:gridCol w="1897914">
                  <a:extLst>
                    <a:ext uri="{9D8B030D-6E8A-4147-A177-3AD203B41FA5}">
                      <a16:colId xmlns:a16="http://schemas.microsoft.com/office/drawing/2014/main" val="669687958"/>
                    </a:ext>
                  </a:extLst>
                </a:gridCol>
                <a:gridCol w="975615">
                  <a:extLst>
                    <a:ext uri="{9D8B030D-6E8A-4147-A177-3AD203B41FA5}">
                      <a16:colId xmlns:a16="http://schemas.microsoft.com/office/drawing/2014/main" val="2114624669"/>
                    </a:ext>
                  </a:extLst>
                </a:gridCol>
              </a:tblGrid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Rehab Side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1212474"/>
                  </a:ext>
                </a:extLst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Quarter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21/15</a:t>
                      </a:r>
                      <a:r>
                        <a:rPr lang="en-US" baseline="0" dirty="0"/>
                        <a:t> closed</a:t>
                      </a:r>
                      <a:r>
                        <a:rPr lang="en-US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 / 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0032019"/>
                  </a:ext>
                </a:extLst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Quarter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 /8 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  <a:r>
                        <a:rPr lang="en-US" baseline="0" dirty="0"/>
                        <a:t> / 20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5246629"/>
                  </a:ext>
                </a:extLst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Quarter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Contract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/ 14 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 / 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4516315"/>
                  </a:ext>
                </a:extLst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Quarter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 clients/  2 Closures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15/ 12 closed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4933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32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Closure Rate Goals</a:t>
            </a:r>
          </a:p>
        </p:txBody>
      </p:sp>
      <p:graphicFrame>
        <p:nvGraphicFramePr>
          <p:cNvPr id="7" name="Content Placeholder 6" descr="Clustered Column – Line Combinatio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6204605"/>
              </p:ext>
            </p:extLst>
          </p:nvPr>
        </p:nvGraphicFramePr>
        <p:xfrm>
          <a:off x="1341438" y="1901825"/>
          <a:ext cx="9509125" cy="412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661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THIS MEANS  - EVERYTHING YOU DO COUNTS!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you do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Open office on time 9 am to 5 pm, answering the phone at the office and taking messages, checking voicemail &amp; emails.</a:t>
            </a:r>
          </a:p>
          <a:p>
            <a:r>
              <a:rPr lang="en-US" dirty="0"/>
              <a:t>Doing Intakes, Filling out Applications &amp; Survey</a:t>
            </a:r>
          </a:p>
          <a:p>
            <a:r>
              <a:rPr lang="en-US" dirty="0"/>
              <a:t>Maintaining the files, writing case notes and staying in contact with client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The result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Consistency with our consumers that we are there to service them</a:t>
            </a:r>
          </a:p>
          <a:p>
            <a:endParaRPr lang="en-US" dirty="0"/>
          </a:p>
          <a:p>
            <a:r>
              <a:rPr lang="en-US" dirty="0"/>
              <a:t>Clients get first interviews, then they get hired</a:t>
            </a:r>
          </a:p>
          <a:p>
            <a:r>
              <a:rPr lang="en-US" dirty="0"/>
              <a:t>Keeps us compliant with the State and DARS. Every year we will be audited, so we need to stay audit ready at all times.</a:t>
            </a:r>
          </a:p>
        </p:txBody>
      </p:sp>
    </p:spTree>
    <p:extLst>
      <p:ext uri="{BB962C8B-B14F-4D97-AF65-F5344CB8AC3E}">
        <p14:creationId xmlns:p14="http://schemas.microsoft.com/office/powerpoint/2010/main" val="189142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920376"/>
          </a:xfrm>
        </p:spPr>
        <p:txBody>
          <a:bodyPr/>
          <a:lstStyle/>
          <a:p>
            <a:pPr algn="ctr"/>
            <a:r>
              <a:rPr lang="en-US" u="sng" dirty="0"/>
              <a:t>WHATS NEXT FOR G.E.T.S in 2016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93910" y="1901952"/>
            <a:ext cx="9134670" cy="4461526"/>
          </a:xfrm>
        </p:spPr>
        <p:txBody>
          <a:bodyPr>
            <a:normAutofit/>
          </a:bodyPr>
          <a:lstStyle/>
          <a:p>
            <a:r>
              <a:rPr lang="en-US" sz="2800" dirty="0"/>
              <a:t>We are CRP – a networking opportunity with other agency's to go over best practices: February 19, 2016, 10:00 am to 1:00 pm (Lunch Included)</a:t>
            </a:r>
          </a:p>
          <a:p>
            <a:endParaRPr lang="en-US" sz="2800" dirty="0"/>
          </a:p>
          <a:p>
            <a:r>
              <a:rPr lang="en-US" sz="2800" dirty="0"/>
              <a:t>Women's History Celebration Program</a:t>
            </a:r>
          </a:p>
          <a:p>
            <a:endParaRPr lang="en-US" sz="2800" dirty="0"/>
          </a:p>
          <a:p>
            <a:r>
              <a:rPr lang="en-US" sz="2800" dirty="0"/>
              <a:t>Ticket to Work Launch – Summer 2016</a:t>
            </a: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77" y="1901952"/>
            <a:ext cx="1978030" cy="100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MC900441868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77" y="3305208"/>
            <a:ext cx="1768370" cy="122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3" descr="ttw_logo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2" y="4925260"/>
            <a:ext cx="1693725" cy="121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66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Banded Design Teal 16x9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BBF5D7C-90AF-408A-B515-5CD5355B6C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Teal banded presentation (widescreen)</Template>
  <TotalTime>470</TotalTime>
  <Words>927</Words>
  <Application>Microsoft Office PowerPoint</Application>
  <PresentationFormat>Widescreen</PresentationFormat>
  <Paragraphs>150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Banded Design Teal 16x9</vt:lpstr>
      <vt:lpstr>WELCOME TO  GILLISPIE EMPLOYMENT &amp; TRAINING SERVICES</vt:lpstr>
      <vt:lpstr>ESTABLISHED OCTOBER 2013  BY SHERRELL GILLISPIE</vt:lpstr>
      <vt:lpstr>A COMMUNITY REHABILITATION PROGRAM</vt:lpstr>
      <vt:lpstr>AS A COMMUNITY REHABILITATION PROVIDER OF SERVICES, WE…</vt:lpstr>
      <vt:lpstr>HOW WE MAKE MONEY – when clients go to work!</vt:lpstr>
      <vt:lpstr>2014,  2015 &amp; 2016 Service Score Card </vt:lpstr>
      <vt:lpstr>Closure Rate Goals</vt:lpstr>
      <vt:lpstr>WHAT THIS MEANS  - EVERYTHING YOU DO COUNTS!</vt:lpstr>
      <vt:lpstr>WHATS NEXT FOR G.E.T.S in 2016</vt:lpstr>
      <vt:lpstr>LAUNCHING THE EN (EMPLOYMENT NETWORK) Social Security Ticket to Work Program</vt:lpstr>
      <vt:lpstr>SO LETS GO OVER OR FORMS AND FILES</vt:lpstr>
      <vt:lpstr>990 I-H 10  NORTH SUITE 110 BEAUMONT, TX 77702  (409) 767-8772 OFFICE (409) 499-8216 Ms. G (409) 241-7172 Fax getsjob4you@gmail.com www.getsjob4you.com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 GILLISPIE EMPLOYMENT &amp; TRAINING SERVICES</dc:title>
  <dc:creator>GETS - Home</dc:creator>
  <cp:keywords/>
  <cp:lastModifiedBy>Sherrell Gillispie</cp:lastModifiedBy>
  <cp:revision>26</cp:revision>
  <dcterms:created xsi:type="dcterms:W3CDTF">2015-12-30T16:13:50Z</dcterms:created>
  <dcterms:modified xsi:type="dcterms:W3CDTF">2016-11-04T00:12:54Z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TC028952549991</vt:lpwstr>
  </property>
</Properties>
</file>